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7.xml" ContentType="application/vnd.openxmlformats-officedocument.themeOverrid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8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9.xml" ContentType="application/vnd.openxmlformats-officedocument.themeOverrid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0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3.xml" ContentType="application/vnd.openxmlformats-officedocument.themeOverride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4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5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6.xml" ContentType="application/vnd.openxmlformats-officedocument.themeOverr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9" r:id="rId2"/>
    <p:sldId id="270" r:id="rId3"/>
    <p:sldId id="273" r:id="rId4"/>
    <p:sldId id="274" r:id="rId5"/>
    <p:sldId id="271" r:id="rId6"/>
    <p:sldId id="272" r:id="rId7"/>
    <p:sldId id="261" r:id="rId8"/>
    <p:sldId id="26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9" r:id="rId23"/>
    <p:sldId id="287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船津 依里" initials="船津" lastIdx="1" clrIdx="0">
    <p:extLst>
      <p:ext uri="{19B8F6BF-5375-455C-9EA6-DF929625EA0E}">
        <p15:presenceInfo xmlns:p15="http://schemas.microsoft.com/office/powerpoint/2012/main" userId="c1c4d36d817cdf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AA6273"/>
    <a:srgbClr val="DCA7BB"/>
    <a:srgbClr val="D787A5"/>
    <a:srgbClr val="BA6A89"/>
    <a:srgbClr val="6D0029"/>
    <a:srgbClr val="4C0026"/>
    <a:srgbClr val="26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/>
    <p:restoredTop sz="94725"/>
  </p:normalViewPr>
  <p:slideViewPr>
    <p:cSldViewPr showGuides="1">
      <p:cViewPr varScale="1">
        <p:scale>
          <a:sx n="64" d="100"/>
          <a:sy n="64" d="100"/>
        </p:scale>
        <p:origin x="139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38263;&#12356;&#34920;&#12288;&#12304;&#22238;&#31572;&#12305;_R2&#26356;&#26032;&#22823;&#23398;&#21029;&#23550;&#35937;&#22269;&#21029;%20-%20&#12467;&#12500;&#125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38263;&#12356;&#34920;&#12288;&#12304;&#22238;&#31572;&#12305;_R2&#26356;&#26032;&#22823;&#23398;&#21029;&#23550;&#35937;&#22269;&#21029;%20-&#2603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______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______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______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______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______10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______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______12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______13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______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______15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38263;&#12356;&#34920;&#12288;&#12304;&#22238;&#31572;&#12305;_R2&#26356;&#26032;&#22823;&#23398;&#21029;&#23550;&#35937;&#22269;&#21029;%20-%20&#12467;&#12500;&#12540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38263;&#12356;&#34920;&#12288;&#12304;&#22238;&#31572;&#12305;_R2&#26356;&#26032;&#22823;&#23398;&#21029;&#23550;&#35937;&#22269;&#21029;%20-%20&#12467;&#12500;&#1254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______16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22823;&#23398;&#21029;\&#38263;&#12356;&#34920;&#12288;&#12304;&#22238;&#31572;&#12305;_R2&#26356;&#26032;&#22823;&#23398;&#21029;&#23550;&#35937;&#22269;&#21029;%20-&#26032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______17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______18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______19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______20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______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1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______22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22823;&#23398;&#21029;\&#38263;&#12356;&#34920;&#12288;&#12304;&#22238;&#31572;&#12305;_R2&#26356;&#26032;&#22823;&#23398;&#21029;&#23550;&#35937;&#22269;&#21029;%20-&#26032;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______23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22823;&#23398;&#21029;\&#38263;&#12356;&#34920;&#12288;&#12304;&#22238;&#31572;&#12305;_R2&#26356;&#26032;&#22823;&#23398;&#21029;&#23550;&#35937;&#22269;&#21029;%20-&#26032;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______2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______2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___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_____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_____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38263;&#12356;&#34920;&#12288;&#12304;&#22238;&#31572;&#12305;_R2&#26356;&#26032;&#22823;&#23398;&#21029;&#23550;&#35937;&#22269;&#21029;_&#33337;&#2794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\Desktop\&#22823;&#23398;&#12450;&#12523;&#12496;&#12452;&#12488;\&#38263;&#12356;&#34920;&#12288;&#12304;&#22238;&#31572;&#12305;_R2&#26356;&#26032;&#22823;&#23398;&#21029;&#23550;&#35937;&#22269;&#21029;_&#33337;&#27941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_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年におけるエジプトからの留学生（大学院）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2020年におけるエジプトからの留学生（大学院）</c:v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45-4C2B-9314-3ED42DC53D1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45-4C2B-9314-3ED42DC53D1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45-4C2B-9314-3ED42DC53D1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45-4C2B-9314-3ED42DC53D1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45-4C2B-9314-3ED42DC53D1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45-4C2B-9314-3ED42DC53D1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45-4C2B-9314-3ED42DC53D1C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45-4C2B-9314-3ED42DC53D1C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C45-4C2B-9314-3ED42DC53D1C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C45-4C2B-9314-3ED42DC53D1C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C45-4C2B-9314-3ED42DC53D1C}"/>
              </c:ext>
            </c:extLst>
          </c:dPt>
          <c:dPt>
            <c:idx val="1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C45-4C2B-9314-3ED42DC53D1C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C45-4C2B-9314-3ED42DC53D1C}"/>
              </c:ext>
            </c:extLst>
          </c:dPt>
          <c:dLbls>
            <c:dLbl>
              <c:idx val="0"/>
              <c:layout>
                <c:manualLayout>
                  <c:x val="-0.13333333333333333"/>
                  <c:y val="-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45-4C2B-9314-3ED42DC53D1C}"/>
                </c:ext>
              </c:extLst>
            </c:dLbl>
            <c:dLbl>
              <c:idx val="1"/>
              <c:layout>
                <c:manualLayout>
                  <c:x val="-6.9444444444444448E-2"/>
                  <c:y val="-3.703703703703703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45-4C2B-9314-3ED42DC53D1C}"/>
                </c:ext>
              </c:extLst>
            </c:dLbl>
            <c:dLbl>
              <c:idx val="2"/>
              <c:layout>
                <c:manualLayout>
                  <c:x val="1.1111111111111112E-2"/>
                  <c:y val="-7.87037037037037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45-4C2B-9314-3ED42DC53D1C}"/>
                </c:ext>
              </c:extLst>
            </c:dLbl>
            <c:dLbl>
              <c:idx val="3"/>
              <c:layout>
                <c:manualLayout>
                  <c:x val="2.7777777777777776E-2"/>
                  <c:y val="-6.018518518518527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C45-4C2B-9314-3ED42DC53D1C}"/>
                </c:ext>
              </c:extLst>
            </c:dLbl>
            <c:dLbl>
              <c:idx val="4"/>
              <c:layout>
                <c:manualLayout>
                  <c:x val="8.3333333333333332E-3"/>
                  <c:y val="-5.09259259259260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C45-4C2B-9314-3ED42DC53D1C}"/>
                </c:ext>
              </c:extLst>
            </c:dLbl>
            <c:dLbl>
              <c:idx val="5"/>
              <c:layout>
                <c:manualLayout>
                  <c:x val="-1.6666666666666767E-2"/>
                  <c:y val="-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C45-4C2B-9314-3ED42DC53D1C}"/>
                </c:ext>
              </c:extLst>
            </c:dLbl>
            <c:dLbl>
              <c:idx val="6"/>
              <c:layout>
                <c:manualLayout>
                  <c:x val="2.7777777777777779E-3"/>
                  <c:y val="-1.8518518518518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C45-4C2B-9314-3ED42DC53D1C}"/>
                </c:ext>
              </c:extLst>
            </c:dLbl>
            <c:dLbl>
              <c:idx val="7"/>
              <c:layout>
                <c:manualLayout>
                  <c:x val="2.7777777777777776E-2"/>
                  <c:y val="-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C45-4C2B-9314-3ED42DC53D1C}"/>
                </c:ext>
              </c:extLst>
            </c:dLbl>
            <c:dLbl>
              <c:idx val="8"/>
              <c:layout>
                <c:manualLayout>
                  <c:x val="4.7222222222222221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C45-4C2B-9314-3ED42DC53D1C}"/>
                </c:ext>
              </c:extLst>
            </c:dLbl>
            <c:dLbl>
              <c:idx val="9"/>
              <c:layout>
                <c:manualLayout>
                  <c:x val="0.05"/>
                  <c:y val="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C45-4C2B-9314-3ED42DC53D1C}"/>
                </c:ext>
              </c:extLst>
            </c:dLbl>
            <c:dLbl>
              <c:idx val="10"/>
              <c:layout>
                <c:manualLayout>
                  <c:x val="-6.1111111111111109E-2"/>
                  <c:y val="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C45-4C2B-9314-3ED42DC53D1C}"/>
                </c:ext>
              </c:extLst>
            </c:dLbl>
            <c:dLbl>
              <c:idx val="11"/>
              <c:layout>
                <c:manualLayout>
                  <c:x val="-8.611111111111111E-2"/>
                  <c:y val="-2.777777777777794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C45-4C2B-9314-3ED42DC53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エジプト院20!$C$77:$C$89</c:f>
              <c:strCache>
                <c:ptCount val="13"/>
                <c:pt idx="0">
                  <c:v>九州大学</c:v>
                </c:pt>
                <c:pt idx="1">
                  <c:v>東京工業大学</c:v>
                </c:pt>
                <c:pt idx="2">
                  <c:v>大阪大学</c:v>
                </c:pt>
                <c:pt idx="3">
                  <c:v>京都大学</c:v>
                </c:pt>
                <c:pt idx="4">
                  <c:v>筑波大学</c:v>
                </c:pt>
                <c:pt idx="5">
                  <c:v>名古屋大学</c:v>
                </c:pt>
                <c:pt idx="6">
                  <c:v>広島大学</c:v>
                </c:pt>
                <c:pt idx="7">
                  <c:v>岡山大学</c:v>
                </c:pt>
                <c:pt idx="8">
                  <c:v>熊本大学</c:v>
                </c:pt>
                <c:pt idx="9">
                  <c:v>東京大学</c:v>
                </c:pt>
                <c:pt idx="10">
                  <c:v>富山大学</c:v>
                </c:pt>
                <c:pt idx="11">
                  <c:v>帯広畜産大学</c:v>
                </c:pt>
                <c:pt idx="12">
                  <c:v>その他</c:v>
                </c:pt>
              </c:strCache>
            </c:strRef>
          </c:cat>
          <c:val>
            <c:numRef>
              <c:f>エジプト院20!$E$77:$E$89</c:f>
              <c:numCache>
                <c:formatCode>General</c:formatCode>
                <c:ptCount val="13"/>
                <c:pt idx="0">
                  <c:v>32</c:v>
                </c:pt>
                <c:pt idx="1">
                  <c:v>22</c:v>
                </c:pt>
                <c:pt idx="2">
                  <c:v>18</c:v>
                </c:pt>
                <c:pt idx="3">
                  <c:v>15</c:v>
                </c:pt>
                <c:pt idx="4">
                  <c:v>13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C45-4C2B-9314-3ED42DC53D1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CC45-4C2B-9314-3ED42DC53D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CC45-4C2B-9314-3ED42DC53D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CC45-4C2B-9314-3ED42DC53D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CC45-4C2B-9314-3ED42DC53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CC45-4C2B-9314-3ED42DC53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CC45-4C2B-9314-3ED42DC53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CC45-4C2B-9314-3ED42DC53D1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CC45-4C2B-9314-3ED42DC53D1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CC45-4C2B-9314-3ED42DC53D1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CC45-4C2B-9314-3ED42DC53D1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CC45-4C2B-9314-3ED42DC53D1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CC45-4C2B-9314-3ED42DC53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エジプト院20!$C$77:$C$89</c:f>
              <c:strCache>
                <c:ptCount val="13"/>
                <c:pt idx="0">
                  <c:v>九州大学</c:v>
                </c:pt>
                <c:pt idx="1">
                  <c:v>東京工業大学</c:v>
                </c:pt>
                <c:pt idx="2">
                  <c:v>大阪大学</c:v>
                </c:pt>
                <c:pt idx="3">
                  <c:v>京都大学</c:v>
                </c:pt>
                <c:pt idx="4">
                  <c:v>筑波大学</c:v>
                </c:pt>
                <c:pt idx="5">
                  <c:v>名古屋大学</c:v>
                </c:pt>
                <c:pt idx="6">
                  <c:v>広島大学</c:v>
                </c:pt>
                <c:pt idx="7">
                  <c:v>岡山大学</c:v>
                </c:pt>
                <c:pt idx="8">
                  <c:v>熊本大学</c:v>
                </c:pt>
                <c:pt idx="9">
                  <c:v>東京大学</c:v>
                </c:pt>
                <c:pt idx="10">
                  <c:v>富山大学</c:v>
                </c:pt>
                <c:pt idx="11">
                  <c:v>帯広畜産大学</c:v>
                </c:pt>
                <c:pt idx="12">
                  <c:v>その他</c:v>
                </c:pt>
              </c:strCache>
            </c:strRef>
          </c:cat>
          <c:val>
            <c:numRef>
              <c:f>エジプト院20!$E$77:$E$88</c:f>
              <c:numCache>
                <c:formatCode>General</c:formatCode>
                <c:ptCount val="12"/>
                <c:pt idx="0">
                  <c:v>32</c:v>
                </c:pt>
                <c:pt idx="1">
                  <c:v>22</c:v>
                </c:pt>
                <c:pt idx="2">
                  <c:v>18</c:v>
                </c:pt>
                <c:pt idx="3">
                  <c:v>15</c:v>
                </c:pt>
                <c:pt idx="4">
                  <c:v>13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CC45-4C2B-9314-3ED42DC53D1C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CC45-4C2B-9314-3ED42DC53D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CC45-4C2B-9314-3ED42DC53D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CC45-4C2B-9314-3ED42DC53D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CC45-4C2B-9314-3ED42DC53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CC45-4C2B-9314-3ED42DC53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CC45-4C2B-9314-3ED42DC53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CC45-4C2B-9314-3ED42DC53D1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CC45-4C2B-9314-3ED42DC53D1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CC45-4C2B-9314-3ED42DC53D1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CC45-4C2B-9314-3ED42DC53D1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CC45-4C2B-9314-3ED42DC53D1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CC45-4C2B-9314-3ED42DC53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エジプト院20!$C$77:$C$89</c:f>
              <c:strCache>
                <c:ptCount val="13"/>
                <c:pt idx="0">
                  <c:v>九州大学</c:v>
                </c:pt>
                <c:pt idx="1">
                  <c:v>東京工業大学</c:v>
                </c:pt>
                <c:pt idx="2">
                  <c:v>大阪大学</c:v>
                </c:pt>
                <c:pt idx="3">
                  <c:v>京都大学</c:v>
                </c:pt>
                <c:pt idx="4">
                  <c:v>筑波大学</c:v>
                </c:pt>
                <c:pt idx="5">
                  <c:v>名古屋大学</c:v>
                </c:pt>
                <c:pt idx="6">
                  <c:v>広島大学</c:v>
                </c:pt>
                <c:pt idx="7">
                  <c:v>岡山大学</c:v>
                </c:pt>
                <c:pt idx="8">
                  <c:v>熊本大学</c:v>
                </c:pt>
                <c:pt idx="9">
                  <c:v>東京大学</c:v>
                </c:pt>
                <c:pt idx="10">
                  <c:v>富山大学</c:v>
                </c:pt>
                <c:pt idx="11">
                  <c:v>帯広畜産大学</c:v>
                </c:pt>
                <c:pt idx="12">
                  <c:v>その他</c:v>
                </c:pt>
              </c:strCache>
            </c:strRef>
          </c:cat>
          <c:val>
            <c:numRef>
              <c:f>エジプト院20!$E$77:$E$88</c:f>
              <c:numCache>
                <c:formatCode>General</c:formatCode>
                <c:ptCount val="12"/>
                <c:pt idx="0">
                  <c:v>32</c:v>
                </c:pt>
                <c:pt idx="1">
                  <c:v>22</c:v>
                </c:pt>
                <c:pt idx="2">
                  <c:v>18</c:v>
                </c:pt>
                <c:pt idx="3">
                  <c:v>15</c:v>
                </c:pt>
                <c:pt idx="4">
                  <c:v>13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CC45-4C2B-9314-3ED42DC53D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年におけるアフガニスタンからの留学生（学部）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2020年におけるアフガニスタンからの留学生（学部）</c:v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FD-46E5-943D-457FF0F9E6A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FD-46E5-943D-457FF0F9E6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アフガニスタン学部20!$C$3:$C$4</c:f>
              <c:strCache>
                <c:ptCount val="2"/>
                <c:pt idx="0">
                  <c:v>日本体育大学</c:v>
                </c:pt>
                <c:pt idx="1">
                  <c:v>立命館アジア太平洋大学</c:v>
                </c:pt>
              </c:strCache>
            </c:strRef>
          </c:cat>
          <c:val>
            <c:numRef>
              <c:f>アフガニスタン学部20!$E$3:$E$4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FD-46E5-943D-457FF0F9E6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年におけるシリアからの留学生（大学院）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2020年におけるシリアからの留学生（大学院）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FB-4DE1-9B74-7ED2BAC847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FB-4DE1-9B74-7ED2BAC847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FB-4DE1-9B74-7ED2BAC847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FB-4DE1-9B74-7ED2BAC847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FB-4DE1-9B74-7ED2BAC847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FB-4DE1-9B74-7ED2BAC8475D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FB-4DE1-9B74-7ED2BAC8475D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FB-4DE1-9B74-7ED2BAC8475D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FB-4DE1-9B74-7ED2BAC8475D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FB-4DE1-9B74-7ED2BAC8475D}"/>
              </c:ext>
            </c:extLst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EFB-4DE1-9B74-7ED2BAC8475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EFB-4DE1-9B74-7ED2BAC8475D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EFB-4DE1-9B74-7ED2BAC8475D}"/>
              </c:ext>
            </c:extLst>
          </c:dPt>
          <c:dLbls>
            <c:dLbl>
              <c:idx val="3"/>
              <c:layout>
                <c:manualLayout>
                  <c:x val="-5.5555555555555558E-3"/>
                  <c:y val="-4.166666666666666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FB-4DE1-9B74-7ED2BAC8475D}"/>
                </c:ext>
              </c:extLst>
            </c:dLbl>
            <c:dLbl>
              <c:idx val="4"/>
              <c:layout>
                <c:manualLayout>
                  <c:x val="1.6666666666666566E-2"/>
                  <c:y val="-6.018518518518527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FB-4DE1-9B74-7ED2BAC8475D}"/>
                </c:ext>
              </c:extLst>
            </c:dLbl>
            <c:dLbl>
              <c:idx val="5"/>
              <c:layout>
                <c:manualLayout>
                  <c:x val="2.5000000000000001E-2"/>
                  <c:y val="-3.703703703703720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FB-4DE1-9B74-7ED2BAC8475D}"/>
                </c:ext>
              </c:extLst>
            </c:dLbl>
            <c:dLbl>
              <c:idx val="6"/>
              <c:layout>
                <c:manualLayout>
                  <c:x val="4.7222222222222117E-2"/>
                  <c:y val="2.314814814814797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FB-4DE1-9B74-7ED2BAC8475D}"/>
                </c:ext>
              </c:extLst>
            </c:dLbl>
            <c:dLbl>
              <c:idx val="7"/>
              <c:layout>
                <c:manualLayout>
                  <c:x val="2.7777777777777267E-3"/>
                  <c:y val="2.31481481481481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FB-4DE1-9B74-7ED2BAC8475D}"/>
                </c:ext>
              </c:extLst>
            </c:dLbl>
            <c:dLbl>
              <c:idx val="8"/>
              <c:layout>
                <c:manualLayout>
                  <c:x val="-2.5000000000000001E-2"/>
                  <c:y val="9.259259259259088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FB-4DE1-9B74-7ED2BAC8475D}"/>
                </c:ext>
              </c:extLst>
            </c:dLbl>
            <c:dLbl>
              <c:idx val="9"/>
              <c:layout>
                <c:manualLayout>
                  <c:x val="-1.1111111111111086E-2"/>
                  <c:y val="-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FB-4DE1-9B74-7ED2BAC8475D}"/>
                </c:ext>
              </c:extLst>
            </c:dLbl>
            <c:dLbl>
              <c:idx val="10"/>
              <c:layout>
                <c:manualLayout>
                  <c:x val="-1.9444444444444445E-2"/>
                  <c:y val="-3.703703703703712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FB-4DE1-9B74-7ED2BAC8475D}"/>
                </c:ext>
              </c:extLst>
            </c:dLbl>
            <c:dLbl>
              <c:idx val="11"/>
              <c:layout>
                <c:manualLayout>
                  <c:x val="-2.7777777777777779E-3"/>
                  <c:y val="-3.703703703703703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FB-4DE1-9B74-7ED2BAC84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シリア院20!$C$37:$C$49</c:f>
              <c:strCache>
                <c:ptCount val="13"/>
                <c:pt idx="0">
                  <c:v>大阪大学</c:v>
                </c:pt>
                <c:pt idx="1">
                  <c:v>東京外国語大学</c:v>
                </c:pt>
                <c:pt idx="2">
                  <c:v>神戸情報大学院大学</c:v>
                </c:pt>
                <c:pt idx="3">
                  <c:v>九州大学</c:v>
                </c:pt>
                <c:pt idx="4">
                  <c:v>広島大学</c:v>
                </c:pt>
                <c:pt idx="5">
                  <c:v>東京大学</c:v>
                </c:pt>
                <c:pt idx="6">
                  <c:v>東北大学</c:v>
                </c:pt>
                <c:pt idx="7">
                  <c:v>足利大学</c:v>
                </c:pt>
                <c:pt idx="8">
                  <c:v>筑波大学</c:v>
                </c:pt>
                <c:pt idx="9">
                  <c:v>岡山大学</c:v>
                </c:pt>
                <c:pt idx="10">
                  <c:v>京都大学</c:v>
                </c:pt>
                <c:pt idx="11">
                  <c:v>九州工業大学</c:v>
                </c:pt>
                <c:pt idx="12">
                  <c:v>その他</c:v>
                </c:pt>
              </c:strCache>
            </c:strRef>
          </c:cat>
          <c:val>
            <c:numRef>
              <c:f>シリア院20!$E$37:$E$49</c:f>
              <c:numCache>
                <c:formatCode>General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EFB-4DE1-9B74-7ED2BAC847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年におけるシリアからの留学生（学部）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2020年におけるシリアからの留学生（学部）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72-4733-B627-CBF32BCFB1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72-4733-B627-CBF32BCFB1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72-4733-B627-CBF32BCFB1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72-4733-B627-CBF32BCFB1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72-4733-B627-CBF32BCFB1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72-4733-B627-CBF32BCFB18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F72-4733-B627-CBF32BCFB189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F72-4733-B627-CBF32BCFB189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F72-4733-B627-CBF32BCFB189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1.388888888888893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72-4733-B627-CBF32BCFB189}"/>
                </c:ext>
              </c:extLst>
            </c:dLbl>
            <c:dLbl>
              <c:idx val="1"/>
              <c:layout>
                <c:manualLayout>
                  <c:x val="1.3888888888888788E-2"/>
                  <c:y val="-9.259259259259276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72-4733-B627-CBF32BCFB189}"/>
                </c:ext>
              </c:extLst>
            </c:dLbl>
            <c:dLbl>
              <c:idx val="2"/>
              <c:layout>
                <c:manualLayout>
                  <c:x val="5.8333333333333286E-2"/>
                  <c:y val="4.629629629629629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72-4733-B627-CBF32BCFB189}"/>
                </c:ext>
              </c:extLst>
            </c:dLbl>
            <c:dLbl>
              <c:idx val="6"/>
              <c:layout>
                <c:manualLayout>
                  <c:x val="-3.6111111111111108E-2"/>
                  <c:y val="3.24074074074074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72-4733-B627-CBF32BCFB189}"/>
                </c:ext>
              </c:extLst>
            </c:dLbl>
            <c:dLbl>
              <c:idx val="7"/>
              <c:layout>
                <c:manualLayout>
                  <c:x val="-4.1666666666666664E-2"/>
                  <c:y val="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72-4733-B627-CBF32BCFB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シリア学部!$C$3:$C$11</c:f>
              <c:strCache>
                <c:ptCount val="9"/>
                <c:pt idx="0">
                  <c:v>創価大学</c:v>
                </c:pt>
                <c:pt idx="1">
                  <c:v>国際基督教大学</c:v>
                </c:pt>
                <c:pt idx="2">
                  <c:v>東北大学</c:v>
                </c:pt>
                <c:pt idx="3">
                  <c:v>東海大学</c:v>
                </c:pt>
                <c:pt idx="4">
                  <c:v>足利大学</c:v>
                </c:pt>
                <c:pt idx="5">
                  <c:v>筑波大学</c:v>
                </c:pt>
                <c:pt idx="6">
                  <c:v>上智大学</c:v>
                </c:pt>
                <c:pt idx="7">
                  <c:v>横浜商科大学</c:v>
                </c:pt>
                <c:pt idx="8">
                  <c:v>聖心女子大学</c:v>
                </c:pt>
              </c:strCache>
            </c:strRef>
          </c:cat>
          <c:val>
            <c:numRef>
              <c:f>シリア学部!$E$3:$E$11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F72-4733-B627-CBF32BCFB1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</a:t>
            </a:r>
            <a:r>
              <a:rPr lang="en-US" altLang="ja-JP" b="1" dirty="0"/>
              <a:t>UAE</a:t>
            </a:r>
            <a:r>
              <a:rPr lang="ja-JP" altLang="en-US" b="1" dirty="0"/>
              <a:t>からの</a:t>
            </a:r>
            <a:r>
              <a:rPr lang="ja-JP" altLang="en-US" b="1" dirty="0" smtClean="0"/>
              <a:t>留学生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大学院）</a:t>
            </a:r>
            <a:endParaRPr lang="ja-JP" alt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2020年におけるUAEからの留学生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9-403A-91AD-C6156876C7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39-403A-91AD-C6156876C7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39-403A-91AD-C6156876C7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39-403A-91AD-C6156876C7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39-403A-91AD-C6156876C7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39-403A-91AD-C6156876C79E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F39-403A-91AD-C6156876C79E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F39-403A-91AD-C6156876C79E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F39-403A-91AD-C6156876C79E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F39-403A-91AD-C6156876C79E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F39-403A-91AD-C6156876C79E}"/>
              </c:ext>
            </c:extLst>
          </c:dPt>
          <c:dPt>
            <c:idx val="1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F39-403A-91AD-C6156876C79E}"/>
              </c:ext>
            </c:extLst>
          </c:dPt>
          <c:dLbls>
            <c:dLbl>
              <c:idx val="0"/>
              <c:layout>
                <c:manualLayout>
                  <c:x val="-3.6111111111111212E-2"/>
                  <c:y val="-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39-403A-91AD-C6156876C79E}"/>
                </c:ext>
              </c:extLst>
            </c:dLbl>
            <c:dLbl>
              <c:idx val="5"/>
              <c:layout>
                <c:manualLayout>
                  <c:x val="2.7777777777777776E-2"/>
                  <c:y val="4.629629629629629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39-403A-91AD-C6156876C79E}"/>
                </c:ext>
              </c:extLst>
            </c:dLbl>
            <c:dLbl>
              <c:idx val="6"/>
              <c:layout>
                <c:manualLayout>
                  <c:x val="1.9444444444444445E-2"/>
                  <c:y val="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39-403A-91AD-C6156876C79E}"/>
                </c:ext>
              </c:extLst>
            </c:dLbl>
            <c:dLbl>
              <c:idx val="7"/>
              <c:layout>
                <c:manualLayout>
                  <c:x val="-3.888888888888889E-2"/>
                  <c:y val="4.629629629629629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39-403A-91AD-C6156876C79E}"/>
                </c:ext>
              </c:extLst>
            </c:dLbl>
            <c:dLbl>
              <c:idx val="8"/>
              <c:layout>
                <c:manualLayout>
                  <c:x val="-2.7777777777777779E-3"/>
                  <c:y val="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39-403A-91AD-C6156876C79E}"/>
                </c:ext>
              </c:extLst>
            </c:dLbl>
            <c:dLbl>
              <c:idx val="10"/>
              <c:layout>
                <c:manualLayout>
                  <c:x val="2.7777777777777779E-3"/>
                  <c:y val="3.703703703703703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F39-403A-91AD-C6156876C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UAE院!$C$3:$C$14</c:f>
              <c:strCache>
                <c:ptCount val="12"/>
                <c:pt idx="0">
                  <c:v>東海大学</c:v>
                </c:pt>
                <c:pt idx="1">
                  <c:v>東京工科大学</c:v>
                </c:pt>
                <c:pt idx="2">
                  <c:v>九州大学</c:v>
                </c:pt>
                <c:pt idx="3">
                  <c:v>東京大学</c:v>
                </c:pt>
                <c:pt idx="4">
                  <c:v>東北大学</c:v>
                </c:pt>
                <c:pt idx="5">
                  <c:v>立命館大学</c:v>
                </c:pt>
                <c:pt idx="6">
                  <c:v>早稲田大学</c:v>
                </c:pt>
                <c:pt idx="7">
                  <c:v>北海道大学</c:v>
                </c:pt>
                <c:pt idx="8">
                  <c:v>東京藝術大学</c:v>
                </c:pt>
                <c:pt idx="9">
                  <c:v>明治大学</c:v>
                </c:pt>
                <c:pt idx="10">
                  <c:v>東京理科大学</c:v>
                </c:pt>
                <c:pt idx="11">
                  <c:v>京都芸術大学</c:v>
                </c:pt>
              </c:strCache>
            </c:strRef>
          </c:cat>
          <c:val>
            <c:numRef>
              <c:f>UAE院!$E$3:$E$14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F39-403A-91AD-C6156876C7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</a:t>
            </a:r>
            <a:r>
              <a:rPr lang="en-US" altLang="ja-JP" b="1" dirty="0"/>
              <a:t>UAE</a:t>
            </a:r>
            <a:r>
              <a:rPr lang="ja-JP" altLang="en-US" b="1" dirty="0"/>
              <a:t>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2020年におけるUAEからの留学生（学部）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20-417F-8139-1EE0AD6E0C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20-417F-8139-1EE0AD6E0C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20-417F-8139-1EE0AD6E0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20-417F-8139-1EE0AD6E0C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20-417F-8139-1EE0AD6E0C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20-417F-8139-1EE0AD6E0C8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20-417F-8139-1EE0AD6E0C8C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20-417F-8139-1EE0AD6E0C8C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20-417F-8139-1EE0AD6E0C8C}"/>
              </c:ext>
            </c:extLst>
          </c:dPt>
          <c:dLbls>
            <c:dLbl>
              <c:idx val="1"/>
              <c:layout>
                <c:manualLayout>
                  <c:x val="-3.3333333333333333E-2"/>
                  <c:y val="8.333333333333332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0-417F-8139-1EE0AD6E0C8C}"/>
                </c:ext>
              </c:extLst>
            </c:dLbl>
            <c:dLbl>
              <c:idx val="2"/>
              <c:layout>
                <c:manualLayout>
                  <c:x val="-0.1111111111111111"/>
                  <c:y val="0.1203703703703703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20-417F-8139-1EE0AD6E0C8C}"/>
                </c:ext>
              </c:extLst>
            </c:dLbl>
            <c:dLbl>
              <c:idx val="3"/>
              <c:layout>
                <c:manualLayout>
                  <c:x val="-5.8333333333333334E-2"/>
                  <c:y val="0.1064814814814814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20-417F-8139-1EE0AD6E0C8C}"/>
                </c:ext>
              </c:extLst>
            </c:dLbl>
            <c:dLbl>
              <c:idx val="4"/>
              <c:layout>
                <c:manualLayout>
                  <c:x val="-0.14166666666666666"/>
                  <c:y val="7.40740740740740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20-417F-8139-1EE0AD6E0C8C}"/>
                </c:ext>
              </c:extLst>
            </c:dLbl>
            <c:dLbl>
              <c:idx val="5"/>
              <c:layout>
                <c:manualLayout>
                  <c:x val="-5.2777777777777778E-2"/>
                  <c:y val="8.333333333333332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20-417F-8139-1EE0AD6E0C8C}"/>
                </c:ext>
              </c:extLst>
            </c:dLbl>
            <c:dLbl>
              <c:idx val="7"/>
              <c:layout>
                <c:manualLayout>
                  <c:x val="-2.7777777777777779E-3"/>
                  <c:y val="-3.703703703703703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20-417F-8139-1EE0AD6E0C8C}"/>
                </c:ext>
              </c:extLst>
            </c:dLbl>
            <c:dLbl>
              <c:idx val="8"/>
              <c:layout>
                <c:manualLayout>
                  <c:x val="8.0555555555555561E-2"/>
                  <c:y val="-9.259259259259258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20-417F-8139-1EE0AD6E0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UAE学部!$C$3:$C$11</c:f>
              <c:strCache>
                <c:ptCount val="9"/>
                <c:pt idx="0">
                  <c:v>東海大学</c:v>
                </c:pt>
                <c:pt idx="1">
                  <c:v>日本大学</c:v>
                </c:pt>
                <c:pt idx="2">
                  <c:v>東京工科大学</c:v>
                </c:pt>
                <c:pt idx="3">
                  <c:v>立命館大学</c:v>
                </c:pt>
                <c:pt idx="4">
                  <c:v>同志社大学</c:v>
                </c:pt>
                <c:pt idx="5">
                  <c:v>神奈川工科大学</c:v>
                </c:pt>
                <c:pt idx="6">
                  <c:v>東京理科大学</c:v>
                </c:pt>
                <c:pt idx="7">
                  <c:v>法政大学</c:v>
                </c:pt>
                <c:pt idx="8">
                  <c:v>武蔵野大学</c:v>
                </c:pt>
              </c:strCache>
            </c:strRef>
          </c:cat>
          <c:val>
            <c:numRef>
              <c:f>UAE学部!$E$3:$E$11</c:f>
              <c:numCache>
                <c:formatCode>General</c:formatCode>
                <c:ptCount val="9"/>
                <c:pt idx="0">
                  <c:v>43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20-417F-8139-1EE0AD6E0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2020年におけるモロッコからの留学生（大学院）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F-4599-B78A-270DFD95CC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F-4599-B78A-270DFD95CC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F-4599-B78A-270DFD95CC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AF-4599-B78A-270DFD95CC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AF-4599-B78A-270DFD95CC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AF-4599-B78A-270DFD95CC9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AF-4599-B78A-270DFD95CC93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BAF-4599-B78A-270DFD95CC93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BAF-4599-B78A-270DFD95CC93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BAF-4599-B78A-270DFD95C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モロッコ院!$C$3:$C$12</c:f>
              <c:strCache>
                <c:ptCount val="10"/>
                <c:pt idx="0">
                  <c:v>慶應義塾大学</c:v>
                </c:pt>
                <c:pt idx="1">
                  <c:v>筑波大学</c:v>
                </c:pt>
                <c:pt idx="2">
                  <c:v>名古屋商科大学</c:v>
                </c:pt>
                <c:pt idx="3">
                  <c:v>東京大学</c:v>
                </c:pt>
                <c:pt idx="4">
                  <c:v>東北大学</c:v>
                </c:pt>
                <c:pt idx="5">
                  <c:v>東京工業大学</c:v>
                </c:pt>
                <c:pt idx="6">
                  <c:v>東京農業大学</c:v>
                </c:pt>
                <c:pt idx="7">
                  <c:v>信州大学</c:v>
                </c:pt>
                <c:pt idx="8">
                  <c:v>京都工芸繊維大学</c:v>
                </c:pt>
                <c:pt idx="9">
                  <c:v>その他</c:v>
                </c:pt>
              </c:strCache>
            </c:strRef>
          </c:cat>
          <c:val>
            <c:numRef>
              <c:f>モロッコ院!$E$3:$E$12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BAF-4599-B78A-270DFD95C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年におけるモロッコからの留学生（学部）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2020年におけるモロッコからの留学生（学部）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45-4EC9-9587-973D27A42B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45-4EC9-9587-973D27A42B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45-4EC9-9587-973D27A42B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45-4EC9-9587-973D27A42B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45-4EC9-9587-973D27A42B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45-4EC9-9587-973D27A42BB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45-4EC9-9587-973D27A42BBA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B45-4EC9-9587-973D27A42BBA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B45-4EC9-9587-973D27A42B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モロッコ学部!$C$3:$C$11</c:f>
              <c:strCache>
                <c:ptCount val="9"/>
                <c:pt idx="0">
                  <c:v>立命館アジア太平洋大学</c:v>
                </c:pt>
                <c:pt idx="1">
                  <c:v>関西外国語大学</c:v>
                </c:pt>
                <c:pt idx="2">
                  <c:v>東北大学</c:v>
                </c:pt>
                <c:pt idx="3">
                  <c:v>東洋大学</c:v>
                </c:pt>
                <c:pt idx="4">
                  <c:v>北海道大学</c:v>
                </c:pt>
                <c:pt idx="5">
                  <c:v>早稲田大学</c:v>
                </c:pt>
                <c:pt idx="6">
                  <c:v>流通科学大学</c:v>
                </c:pt>
                <c:pt idx="7">
                  <c:v>東京大学</c:v>
                </c:pt>
                <c:pt idx="8">
                  <c:v>第一工業大学</c:v>
                </c:pt>
              </c:strCache>
            </c:strRef>
          </c:cat>
          <c:val>
            <c:numRef>
              <c:f>モロッコ学部!$E$3:$E$11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B45-4EC9-9587-973D27A42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年におけるイスラエルからの留学生（大学院）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2020年におけるイスラエルからの留学生（大学院）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3-4021-B1C1-9775D7A341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3-4021-B1C1-9775D7A341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3-4021-B1C1-9775D7A341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E3-4021-B1C1-9775D7A341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E3-4021-B1C1-9775D7A341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E3-4021-B1C1-9775D7A3419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E3-4021-B1C1-9775D7A34193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E3-4021-B1C1-9775D7A34193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E3-4021-B1C1-9775D7A34193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DE3-4021-B1C1-9775D7A34193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DE3-4021-B1C1-9775D7A34193}"/>
              </c:ext>
            </c:extLst>
          </c:dPt>
          <c:dPt>
            <c:idx val="1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DE3-4021-B1C1-9775D7A34193}"/>
              </c:ext>
            </c:extLst>
          </c:dPt>
          <c:dPt>
            <c:idx val="1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DE3-4021-B1C1-9775D7A34193}"/>
              </c:ext>
            </c:extLst>
          </c:dPt>
          <c:dLbls>
            <c:dLbl>
              <c:idx val="0"/>
              <c:layout>
                <c:manualLayout>
                  <c:x val="-1.4668403671431341E-2"/>
                  <c:y val="9.1146329597503375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3-4021-B1C1-9775D7A34193}"/>
                </c:ext>
              </c:extLst>
            </c:dLbl>
            <c:dLbl>
              <c:idx val="1"/>
              <c:layout>
                <c:manualLayout>
                  <c:x val="8.1755412976295943E-3"/>
                  <c:y val="-2.596482161953721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3-4021-B1C1-9775D7A34193}"/>
                </c:ext>
              </c:extLst>
            </c:dLbl>
            <c:dLbl>
              <c:idx val="2"/>
              <c:layout>
                <c:manualLayout>
                  <c:x val="6.2277039176255287E-2"/>
                  <c:y val="-6.83858098246573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E3-4021-B1C1-9775D7A34193}"/>
                </c:ext>
              </c:extLst>
            </c:dLbl>
            <c:dLbl>
              <c:idx val="3"/>
              <c:layout>
                <c:manualLayout>
                  <c:x val="5.3255891989420115E-2"/>
                  <c:y val="-2.70314276041888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E3-4021-B1C1-9775D7A34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イスラエル院!$C$3:$C$15</c:f>
              <c:strCache>
                <c:ptCount val="13"/>
                <c:pt idx="0">
                  <c:v>京都大学</c:v>
                </c:pt>
                <c:pt idx="1">
                  <c:v>筑波大学</c:v>
                </c:pt>
                <c:pt idx="2">
                  <c:v>東京藝術大学</c:v>
                </c:pt>
                <c:pt idx="3">
                  <c:v>多摩美術大学</c:v>
                </c:pt>
                <c:pt idx="4">
                  <c:v>沖縄科学技術大学院大学</c:v>
                </c:pt>
                <c:pt idx="5">
                  <c:v>東京大学</c:v>
                </c:pt>
                <c:pt idx="6">
                  <c:v>東京工業大学</c:v>
                </c:pt>
                <c:pt idx="7">
                  <c:v>京都工芸繊維大学</c:v>
                </c:pt>
                <c:pt idx="8">
                  <c:v>早稲田大学</c:v>
                </c:pt>
                <c:pt idx="9">
                  <c:v>名古屋大学</c:v>
                </c:pt>
                <c:pt idx="10">
                  <c:v>大阪大学</c:v>
                </c:pt>
                <c:pt idx="11">
                  <c:v>広島大学</c:v>
                </c:pt>
                <c:pt idx="12">
                  <c:v>日本大学</c:v>
                </c:pt>
              </c:strCache>
            </c:strRef>
          </c:cat>
          <c:val>
            <c:numRef>
              <c:f>イスラエル院!$E$3:$E$15</c:f>
              <c:numCache>
                <c:formatCode>General</c:formatCode>
                <c:ptCount val="13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DE3-4021-B1C1-9775D7A34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年におけるイスラエルからの留学生（学部）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2020年におけるイスラエルからの留学生（学部）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C-4F04-BAC1-9A80E5CD9E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C-4F04-BAC1-9A80E5CD9E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1C-4F04-BAC1-9A80E5CD9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1C-4F04-BAC1-9A80E5CD9E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1C-4F04-BAC1-9A80E5CD9E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1C-4F04-BAC1-9A80E5CD9E02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1C-4F04-BAC1-9A80E5CD9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イスラエル学部!$C$3:$C$9</c:f>
              <c:strCache>
                <c:ptCount val="7"/>
                <c:pt idx="0">
                  <c:v>同志社大学</c:v>
                </c:pt>
                <c:pt idx="1">
                  <c:v>秋田大学</c:v>
                </c:pt>
                <c:pt idx="2">
                  <c:v>京都大学</c:v>
                </c:pt>
                <c:pt idx="3">
                  <c:v>立命館アジア太平洋大学</c:v>
                </c:pt>
                <c:pt idx="4">
                  <c:v>早稲田大学</c:v>
                </c:pt>
                <c:pt idx="5">
                  <c:v>立命館大学</c:v>
                </c:pt>
                <c:pt idx="6">
                  <c:v>創価大学</c:v>
                </c:pt>
              </c:strCache>
            </c:strRef>
          </c:cat>
          <c:val>
            <c:numRef>
              <c:f>イスラエル学部!$E$3:$E$9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1C-4F04-BAC1-9A80E5CD9E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年におけるチュニジアからの留学生（大学院）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2020年におけるチュニジアからの留学生（大学院）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2D-4872-834F-C3E4751C9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D-4872-834F-C3E4751C9C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2D-4872-834F-C3E4751C9C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2D-4872-834F-C3E4751C9C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2D-4872-834F-C3E4751C9C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2D-4872-834F-C3E4751C9CD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C2D-4872-834F-C3E4751C9CD8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C2D-4872-834F-C3E4751C9C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チュニジア院!$H$3:$H$10</c:f>
              <c:strCache>
                <c:ptCount val="8"/>
                <c:pt idx="0">
                  <c:v>東京工業大学</c:v>
                </c:pt>
                <c:pt idx="1">
                  <c:v>筑波大学</c:v>
                </c:pt>
                <c:pt idx="2">
                  <c:v>東京大学</c:v>
                </c:pt>
                <c:pt idx="3">
                  <c:v>慶應義塾大学</c:v>
                </c:pt>
                <c:pt idx="4">
                  <c:v>九州大学</c:v>
                </c:pt>
                <c:pt idx="5">
                  <c:v>北海道大学</c:v>
                </c:pt>
                <c:pt idx="6">
                  <c:v>熊本大学</c:v>
                </c:pt>
                <c:pt idx="7">
                  <c:v>その他</c:v>
                </c:pt>
              </c:strCache>
            </c:strRef>
          </c:cat>
          <c:val>
            <c:numRef>
              <c:f>チュニジア院!$J$3:$J$10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2D-4872-834F-C3E4751C9C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年におけるエジプトからの留学生（学部）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2020年におけるエジプトからの留学生（学部）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87-4C11-9BEA-D75CBFDA89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87-4C11-9BEA-D75CBFDA89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87-4C11-9BEA-D75CBFDA89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87-4C11-9BEA-D75CBFDA89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87-4C11-9BEA-D75CBFDA89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87-4C11-9BEA-D75CBFDA891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87-4C11-9BEA-D75CBFDA8918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87-4C11-9BEA-D75CBFDA8918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87-4C11-9BEA-D75CBFDA8918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87-4C11-9BEA-D75CBFDA8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エジプト学部20!$C$23:$C$32</c:f>
              <c:strCache>
                <c:ptCount val="10"/>
                <c:pt idx="0">
                  <c:v>創価大学</c:v>
                </c:pt>
                <c:pt idx="1">
                  <c:v>北海道教育大学</c:v>
                </c:pt>
                <c:pt idx="2">
                  <c:v>東京外国語大学</c:v>
                </c:pt>
                <c:pt idx="3">
                  <c:v>名古屋大学</c:v>
                </c:pt>
                <c:pt idx="4">
                  <c:v>大阪大学</c:v>
                </c:pt>
                <c:pt idx="5">
                  <c:v>東北大学</c:v>
                </c:pt>
                <c:pt idx="6">
                  <c:v>横浜国立大学</c:v>
                </c:pt>
                <c:pt idx="7">
                  <c:v>筑波大学</c:v>
                </c:pt>
                <c:pt idx="8">
                  <c:v>京都大学</c:v>
                </c:pt>
                <c:pt idx="9">
                  <c:v>その他</c:v>
                </c:pt>
              </c:strCache>
            </c:strRef>
          </c:cat>
          <c:val>
            <c:numRef>
              <c:f>エジプト学部20!$E$23:$E$32</c:f>
              <c:numCache>
                <c:formatCode>General</c:formatCode>
                <c:ptCount val="10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087-4C11-9BEA-D75CBFDA89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年におけるチュニジアからの留学生（学部）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2020年におけるチュニジアからの留学生（学部）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CC-4E76-BD49-77E91E324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CC-4E76-BD49-77E91E3243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CC-4E76-BD49-77E91E3243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CC-4E76-BD49-77E91E324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チュニジア学部!$C$3:$C$6</c:f>
              <c:strCache>
                <c:ptCount val="4"/>
                <c:pt idx="0">
                  <c:v>東京外国語大学</c:v>
                </c:pt>
                <c:pt idx="1">
                  <c:v>大阪大学</c:v>
                </c:pt>
                <c:pt idx="2">
                  <c:v>尚美学園大学</c:v>
                </c:pt>
                <c:pt idx="3">
                  <c:v>デジタルハリウッド大学</c:v>
                </c:pt>
              </c:strCache>
            </c:strRef>
          </c:cat>
          <c:val>
            <c:numRef>
              <c:f>チュニジア学部!$E$3:$E$6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CC-4E76-BD49-77E91E3243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年におけるヨルダンからの留学生（大学院）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2019年におけるヨルダンからの留学生（大学院）</c:v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8D-452A-8B42-52AA241010A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8D-452A-8B42-52AA241010A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8D-452A-8B42-52AA241010A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8D-452A-8B42-52AA241010A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8D-452A-8B42-52AA241010A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8D-452A-8B42-52AA241010AD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D8D-452A-8B42-52AA241010AD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D8D-452A-8B42-52AA24101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ヨルダン院20!$C$22:$C$29</c:f>
              <c:strCache>
                <c:ptCount val="8"/>
                <c:pt idx="0">
                  <c:v>大阪大学</c:v>
                </c:pt>
                <c:pt idx="1">
                  <c:v>東京工業大学</c:v>
                </c:pt>
                <c:pt idx="2">
                  <c:v>東北大学</c:v>
                </c:pt>
                <c:pt idx="3">
                  <c:v>九州大学</c:v>
                </c:pt>
                <c:pt idx="4">
                  <c:v>神戸大学</c:v>
                </c:pt>
                <c:pt idx="5">
                  <c:v>岡山大学</c:v>
                </c:pt>
                <c:pt idx="6">
                  <c:v>上智大学</c:v>
                </c:pt>
                <c:pt idx="7">
                  <c:v>その他</c:v>
                </c:pt>
              </c:strCache>
            </c:strRef>
          </c:cat>
          <c:val>
            <c:numRef>
              <c:f>ヨルダン院20!$E$22:$E$29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D8D-452A-8B42-52AA241010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年におけるヨルダンからの留学生（学部）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2020ねんにおけるヨルダンからの留学生（学部）</c:v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E-46E8-A6B6-C17E9E8F068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E-46E8-A6B6-C17E9E8F06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ヨルダン学部20!$C$3:$C$4</c:f>
              <c:strCache>
                <c:ptCount val="2"/>
                <c:pt idx="0">
                  <c:v>名古屋大学</c:v>
                </c:pt>
                <c:pt idx="1">
                  <c:v>拓殖大学</c:v>
                </c:pt>
              </c:strCache>
            </c:strRef>
          </c:cat>
          <c:val>
            <c:numRef>
              <c:f>ヨルダン学部20!$E$3:$E$4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E-46E8-A6B6-C17E9E8F0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年におけるアルジェリアからの留学生（大学院）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2020年におけるアルジェリアからの留学生（大学院）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8B-4EE3-9EA9-43707A534C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B-4EE3-9EA9-43707A534C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8B-4EE3-9EA9-43707A534C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8B-4EE3-9EA9-43707A534C70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8B-4EE3-9EA9-43707A534C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アルジェリア院!$H$3:$H$7</c:f>
              <c:strCache>
                <c:ptCount val="5"/>
                <c:pt idx="0">
                  <c:v>筑波大学</c:v>
                </c:pt>
                <c:pt idx="1">
                  <c:v>九州大学</c:v>
                </c:pt>
                <c:pt idx="2">
                  <c:v>東北大学</c:v>
                </c:pt>
                <c:pt idx="3">
                  <c:v>東京工業大学</c:v>
                </c:pt>
                <c:pt idx="4">
                  <c:v>その他</c:v>
                </c:pt>
              </c:strCache>
            </c:strRef>
          </c:cat>
          <c:val>
            <c:numRef>
              <c:f>アルジェリア院!$J$3:$J$7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8B-4EE3-9EA9-43707A534C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年におけるアルジェリアからの留学生（学部）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2020年におけるアルジェリアからの留学生（学部）</c:v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4-454A-A402-EFABDEE6A34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04-454A-A402-EFABDEE6A3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アルジェリア学部!$C$3:$C$4</c:f>
              <c:strCache>
                <c:ptCount val="2"/>
                <c:pt idx="0">
                  <c:v>創価大学</c:v>
                </c:pt>
                <c:pt idx="1">
                  <c:v>電気通信大学</c:v>
                </c:pt>
              </c:strCache>
            </c:strRef>
          </c:cat>
          <c:val>
            <c:numRef>
              <c:f>アルジェリア学部!$E$3:$E$4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04-454A-A402-EFABDEE6A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年におけるイエメンからの留学生（大学院）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2020年におけるイエメンからの留学生（大学院）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6-45DC-BFCB-ECE9F05555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6-45DC-BFCB-ECE9F05555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56-45DC-BFCB-ECE9F05555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56-45DC-BFCB-ECE9F05555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56-45DC-BFCB-ECE9F05555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56-45DC-BFCB-ECE9F05555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56-45DC-BFCB-ECE9F05555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56-45DC-BFCB-ECE9F05555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イエメン院!$C$3:$C$10</c:f>
              <c:strCache>
                <c:ptCount val="8"/>
                <c:pt idx="0">
                  <c:v>名古屋大学</c:v>
                </c:pt>
                <c:pt idx="1">
                  <c:v>広島大学</c:v>
                </c:pt>
                <c:pt idx="2">
                  <c:v>岡山大学</c:v>
                </c:pt>
                <c:pt idx="3">
                  <c:v>筑波大学</c:v>
                </c:pt>
                <c:pt idx="4">
                  <c:v>九州大学</c:v>
                </c:pt>
                <c:pt idx="5">
                  <c:v>東京工業大学</c:v>
                </c:pt>
                <c:pt idx="6">
                  <c:v>大阪大学</c:v>
                </c:pt>
                <c:pt idx="7">
                  <c:v>立命館アジア太平洋大学</c:v>
                </c:pt>
              </c:strCache>
            </c:strRef>
          </c:cat>
          <c:val>
            <c:numRef>
              <c:f>イエメン院!$E$3:$E$10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56-45DC-BFCB-ECE9F0555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年におけるイエメンからの留学生（学部）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2020年におけるイエメンからの留学生（学部）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7-4D20-B394-A31B81E524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7-4D20-B394-A31B81E524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97-4D20-B394-A31B81E524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97-4D20-B394-A31B81E524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97-4D20-B394-A31B81E524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イエメン学部!$C$3:$C$7</c:f>
              <c:strCache>
                <c:ptCount val="5"/>
                <c:pt idx="0">
                  <c:v>立命館アジア太平洋大学</c:v>
                </c:pt>
                <c:pt idx="1">
                  <c:v>拓殖大学</c:v>
                </c:pt>
                <c:pt idx="2">
                  <c:v>埼玉工業大学</c:v>
                </c:pt>
                <c:pt idx="3">
                  <c:v>東京都市大学</c:v>
                </c:pt>
                <c:pt idx="4">
                  <c:v>千葉大学</c:v>
                </c:pt>
              </c:strCache>
            </c:strRef>
          </c:cat>
          <c:val>
            <c:numRef>
              <c:f>イエメン学部!$E$3:$E$7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97-4D20-B394-A31B81E524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年におけるイラクからの留学生（大学院）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2020年におけるイラクからの留学生（大学院）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3-42AF-BD87-013320CB12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3-42AF-BD87-013320CB12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3-42AF-BD87-013320CB12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3-42AF-BD87-013320CB12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73-42AF-BD87-013320CB12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73-42AF-BD87-013320CB12F8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73-42AF-BD87-013320CB12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イラク院!$C$21:$C$27</c:f>
              <c:strCache>
                <c:ptCount val="7"/>
                <c:pt idx="0">
                  <c:v>広島大学</c:v>
                </c:pt>
                <c:pt idx="1">
                  <c:v>筑波大学</c:v>
                </c:pt>
                <c:pt idx="2">
                  <c:v>京都大学</c:v>
                </c:pt>
                <c:pt idx="3">
                  <c:v>東京外国語大学</c:v>
                </c:pt>
                <c:pt idx="4">
                  <c:v>東京医科歯科大学</c:v>
                </c:pt>
                <c:pt idx="5">
                  <c:v>千葉大学</c:v>
                </c:pt>
                <c:pt idx="6">
                  <c:v>その他</c:v>
                </c:pt>
              </c:strCache>
            </c:strRef>
          </c:cat>
          <c:val>
            <c:numRef>
              <c:f>イラク院!$E$21:$E$27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73-42AF-BD87-013320CB12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2020年におけるパレスチナからの留学生（大学院）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1-499D-B60E-E0C7EA3DFB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1-499D-B60E-E0C7EA3DFB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01-499D-B60E-E0C7EA3DFB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1-499D-B60E-E0C7EA3DFB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01-499D-B60E-E0C7EA3DFB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01-499D-B60E-E0C7EA3DFBAD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01-499D-B60E-E0C7EA3DFBAD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01-499D-B60E-E0C7EA3DFBAD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01-499D-B60E-E0C7EA3DFBAD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901-499D-B60E-E0C7EA3DFBAD}"/>
              </c:ext>
            </c:extLst>
          </c:dPt>
          <c:dLbls>
            <c:dLbl>
              <c:idx val="8"/>
              <c:layout>
                <c:manualLayout>
                  <c:x val="-4.1666666666666664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901-499D-B60E-E0C7EA3DFBAD}"/>
                </c:ext>
              </c:extLst>
            </c:dLbl>
            <c:dLbl>
              <c:idx val="9"/>
              <c:layout>
                <c:manualLayout>
                  <c:x val="6.666666666666661E-2"/>
                  <c:y val="-1.8518518518518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901-499D-B60E-E0C7EA3DF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パレスチナ院!$C$3:$C$12</c:f>
              <c:strCache>
                <c:ptCount val="10"/>
                <c:pt idx="0">
                  <c:v>九州大学</c:v>
                </c:pt>
                <c:pt idx="1">
                  <c:v>京都大学</c:v>
                </c:pt>
                <c:pt idx="2">
                  <c:v>同志社大学</c:v>
                </c:pt>
                <c:pt idx="3">
                  <c:v>広島大学</c:v>
                </c:pt>
                <c:pt idx="4">
                  <c:v>筑波大学</c:v>
                </c:pt>
                <c:pt idx="5">
                  <c:v>岡山大学</c:v>
                </c:pt>
                <c:pt idx="6">
                  <c:v>東京大学</c:v>
                </c:pt>
                <c:pt idx="7">
                  <c:v>上智大学</c:v>
                </c:pt>
                <c:pt idx="8">
                  <c:v>大学院大学至善館</c:v>
                </c:pt>
                <c:pt idx="9">
                  <c:v>産業医科大学</c:v>
                </c:pt>
              </c:strCache>
            </c:strRef>
          </c:cat>
          <c:val>
            <c:numRef>
              <c:f>パレスチナ院!$E$3:$E$12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01-499D-B60E-E0C7EA3DFB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2020年におけるレバノンからの留学生（大学院）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2-4618-B3EE-CE6F0DC5F2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2-4618-B3EE-CE6F0DC5F2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2-4618-B3EE-CE6F0DC5F2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2-4618-B3EE-CE6F0DC5F2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2-4618-B3EE-CE6F0DC5F2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42-4618-B3EE-CE6F0DC5F2E1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42-4618-B3EE-CE6F0DC5F2E1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F42-4618-B3EE-CE6F0DC5F2E1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F42-4618-B3EE-CE6F0DC5F2E1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F42-4618-B3EE-CE6F0DC5F2E1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F42-4618-B3EE-CE6F0DC5F2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レバノン院!$C$3:$C$13</c:f>
              <c:strCache>
                <c:ptCount val="11"/>
                <c:pt idx="0">
                  <c:v>大阪大学</c:v>
                </c:pt>
                <c:pt idx="1">
                  <c:v>同志社大学</c:v>
                </c:pt>
                <c:pt idx="2">
                  <c:v>九州大学</c:v>
                </c:pt>
                <c:pt idx="3">
                  <c:v>京都大学</c:v>
                </c:pt>
                <c:pt idx="4">
                  <c:v>東京大学</c:v>
                </c:pt>
                <c:pt idx="5">
                  <c:v>上智大学</c:v>
                </c:pt>
                <c:pt idx="6">
                  <c:v>慶應義塾大学</c:v>
                </c:pt>
                <c:pt idx="7">
                  <c:v>名古屋大学</c:v>
                </c:pt>
                <c:pt idx="8">
                  <c:v>東京工業大学</c:v>
                </c:pt>
                <c:pt idx="9">
                  <c:v>神戸大学</c:v>
                </c:pt>
                <c:pt idx="10">
                  <c:v>日本大学</c:v>
                </c:pt>
              </c:strCache>
            </c:strRef>
          </c:cat>
          <c:val>
            <c:numRef>
              <c:f>レバノン院!$E$3:$E$13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42-4618-B3EE-CE6F0DC5F2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年におけるトルコからの留学生（大学院）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2020年におけるトルコからの留学生（大学院）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0A-46A8-B3A2-AFD2EFEC40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0A-46A8-B3A2-AFD2EFEC40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0A-46A8-B3A2-AFD2EFEC40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0A-46A8-B3A2-AFD2EFEC40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0A-46A8-B3A2-AFD2EFEC40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0A-46A8-B3A2-AFD2EFEC40F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0A-46A8-B3A2-AFD2EFEC40FA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0A-46A8-B3A2-AFD2EFEC40FA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90A-46A8-B3A2-AFD2EFEC40FA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90A-46A8-B3A2-AFD2EFEC40FA}"/>
              </c:ext>
            </c:extLst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90A-46A8-B3A2-AFD2EFEC40FA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90A-46A8-B3A2-AFD2EFEC40FA}"/>
              </c:ext>
            </c:extLst>
          </c:dPt>
          <c:dLbls>
            <c:dLbl>
              <c:idx val="5"/>
              <c:layout>
                <c:manualLayout>
                  <c:x val="1.3888888888888788E-2"/>
                  <c:y val="-2.777777777777794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0A-46A8-B3A2-AFD2EFEC40FA}"/>
                </c:ext>
              </c:extLst>
            </c:dLbl>
            <c:dLbl>
              <c:idx val="6"/>
              <c:layout>
                <c:manualLayout>
                  <c:x val="2.4999999999999897E-2"/>
                  <c:y val="-1.8518518518518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0A-46A8-B3A2-AFD2EFEC40FA}"/>
                </c:ext>
              </c:extLst>
            </c:dLbl>
            <c:dLbl>
              <c:idx val="7"/>
              <c:layout>
                <c:manualLayout>
                  <c:x val="1.1111111111111059E-2"/>
                  <c:y val="1.85185185185183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0A-46A8-B3A2-AFD2EFEC40FA}"/>
                </c:ext>
              </c:extLst>
            </c:dLbl>
            <c:dLbl>
              <c:idx val="8"/>
              <c:layout>
                <c:manualLayout>
                  <c:x val="-3.0555555555555607E-2"/>
                  <c:y val="-4.629629629629629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0A-46A8-B3A2-AFD2EFEC40FA}"/>
                </c:ext>
              </c:extLst>
            </c:dLbl>
            <c:dLbl>
              <c:idx val="9"/>
              <c:layout>
                <c:manualLayout>
                  <c:x val="-2.2222222222222247E-2"/>
                  <c:y val="-3.703703703703720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0A-46A8-B3A2-AFD2EFEC40FA}"/>
                </c:ext>
              </c:extLst>
            </c:dLbl>
            <c:dLbl>
              <c:idx val="10"/>
              <c:layout>
                <c:manualLayout>
                  <c:x val="-1.9444444444444445E-2"/>
                  <c:y val="-5.092592592592592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0A-46A8-B3A2-AFD2EFEC4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トルコ院20!$C$51:$C$62</c:f>
              <c:strCache>
                <c:ptCount val="12"/>
                <c:pt idx="0">
                  <c:v>東京大学</c:v>
                </c:pt>
                <c:pt idx="1">
                  <c:v>大阪大学</c:v>
                </c:pt>
                <c:pt idx="2">
                  <c:v>早稲田大学</c:v>
                </c:pt>
                <c:pt idx="3">
                  <c:v>東京工業大学</c:v>
                </c:pt>
                <c:pt idx="4">
                  <c:v>東北大学</c:v>
                </c:pt>
                <c:pt idx="5">
                  <c:v>京都大学</c:v>
                </c:pt>
                <c:pt idx="6">
                  <c:v>慶應義塾大学</c:v>
                </c:pt>
                <c:pt idx="7">
                  <c:v>東京海洋大学</c:v>
                </c:pt>
                <c:pt idx="8">
                  <c:v>岡山大学</c:v>
                </c:pt>
                <c:pt idx="9">
                  <c:v>新潟大学</c:v>
                </c:pt>
                <c:pt idx="10">
                  <c:v>九州大学</c:v>
                </c:pt>
                <c:pt idx="11">
                  <c:v>その他</c:v>
                </c:pt>
              </c:strCache>
            </c:strRef>
          </c:cat>
          <c:val>
            <c:numRef>
              <c:f>トルコ院20!$E$51:$E$62</c:f>
              <c:numCache>
                <c:formatCode>General</c:formatCode>
                <c:ptCount val="12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90A-46A8-B3A2-AFD2EFEC40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2020年におけるオマーンからの留学生（大学院）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7-413D-AA5B-8F601045A3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17-413D-AA5B-8F601045A3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17-413D-AA5B-8F601045A3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17-413D-AA5B-8F601045A3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17-413D-AA5B-8F601045A3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17-413D-AA5B-8F601045A34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17-413D-AA5B-8F601045A343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17-413D-AA5B-8F601045A343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417-413D-AA5B-8F601045A343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17-413D-AA5B-8F601045A343}"/>
              </c:ext>
            </c:extLst>
          </c:dPt>
          <c:dLbls>
            <c:dLbl>
              <c:idx val="0"/>
              <c:layout>
                <c:manualLayout>
                  <c:x val="-1.2434761689242808E-2"/>
                  <c:y val="2.142908034372992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17-413D-AA5B-8F601045A343}"/>
                </c:ext>
              </c:extLst>
            </c:dLbl>
            <c:dLbl>
              <c:idx val="1"/>
              <c:layout>
                <c:manualLayout>
                  <c:x val="-5.8412680830515823E-3"/>
                  <c:y val="-5.565474609101404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17-413D-AA5B-8F601045A343}"/>
                </c:ext>
              </c:extLst>
            </c:dLbl>
            <c:dLbl>
              <c:idx val="5"/>
              <c:layout>
                <c:manualLayout>
                  <c:x val="-0.10544732863666535"/>
                  <c:y val="-6.932472478903310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417-413D-AA5B-8F601045A343}"/>
                </c:ext>
              </c:extLst>
            </c:dLbl>
            <c:dLbl>
              <c:idx val="6"/>
              <c:layout>
                <c:manualLayout>
                  <c:x val="-2.412292278016669E-2"/>
                  <c:y val="-3.998227250112306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417-413D-AA5B-8F601045A343}"/>
                </c:ext>
              </c:extLst>
            </c:dLbl>
            <c:dLbl>
              <c:idx val="7"/>
              <c:layout>
                <c:manualLayout>
                  <c:x val="-2.9201364520224201E-2"/>
                  <c:y val="1.001338015582809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417-413D-AA5B-8F601045A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オマーン院!$C$3:$C$12</c:f>
              <c:strCache>
                <c:ptCount val="10"/>
                <c:pt idx="0">
                  <c:v>大阪大学</c:v>
                </c:pt>
                <c:pt idx="1">
                  <c:v>慶應義塾大学</c:v>
                </c:pt>
                <c:pt idx="2">
                  <c:v>同志社大学</c:v>
                </c:pt>
                <c:pt idx="3">
                  <c:v>九州大学</c:v>
                </c:pt>
                <c:pt idx="4">
                  <c:v>京都大学</c:v>
                </c:pt>
                <c:pt idx="5">
                  <c:v>上智大学</c:v>
                </c:pt>
                <c:pt idx="6">
                  <c:v>広島大学</c:v>
                </c:pt>
                <c:pt idx="7">
                  <c:v>早稲田大学</c:v>
                </c:pt>
                <c:pt idx="8">
                  <c:v>横浜国立大学</c:v>
                </c:pt>
                <c:pt idx="9">
                  <c:v>宇都宮大学</c:v>
                </c:pt>
              </c:strCache>
            </c:strRef>
          </c:cat>
          <c:val>
            <c:numRef>
              <c:f>オマーン院!$E$3:$E$12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417-413D-AA5B-8F601045A3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2020年におけるオマーンからの留学生（学部）</c:v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9-4040-9A60-7C598534F73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9-4040-9A60-7C598534F7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オマーン学部!$C$3:$C$4</c:f>
              <c:strCache>
                <c:ptCount val="2"/>
                <c:pt idx="0">
                  <c:v>早稲田大学</c:v>
                </c:pt>
                <c:pt idx="1">
                  <c:v>中京大学</c:v>
                </c:pt>
              </c:strCache>
            </c:strRef>
          </c:cat>
          <c:val>
            <c:numRef>
              <c:f>オマーン学部!$E$3:$E$4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29-4040-9A60-7C598534F7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2020年におけるクウェートからの留学生（大学院）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2-4908-B89B-E32036F732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92-4908-B89B-E32036F732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92-4908-B89B-E32036F732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92-4908-B89B-E32036F732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92-4908-B89B-E32036F732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92-4908-B89B-E32036F732A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92-4908-B89B-E32036F732AC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92-4908-B89B-E32036F732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クウェート院!$C$3:$C$10</c:f>
              <c:strCache>
                <c:ptCount val="8"/>
                <c:pt idx="0">
                  <c:v>東京医科歯科大学</c:v>
                </c:pt>
                <c:pt idx="1">
                  <c:v>同志社大学</c:v>
                </c:pt>
                <c:pt idx="2">
                  <c:v>九州大学</c:v>
                </c:pt>
                <c:pt idx="3">
                  <c:v>早稲田大学</c:v>
                </c:pt>
                <c:pt idx="4">
                  <c:v>東京大学</c:v>
                </c:pt>
                <c:pt idx="5">
                  <c:v>筑波大学</c:v>
                </c:pt>
                <c:pt idx="6">
                  <c:v>東北大学</c:v>
                </c:pt>
                <c:pt idx="7">
                  <c:v>北海道大学</c:v>
                </c:pt>
              </c:strCache>
            </c:strRef>
          </c:cat>
          <c:val>
            <c:numRef>
              <c:f>クウェート院!$E$3:$E$10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92-4908-B89B-E32036F732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2020年におけるカタールからの留学生(大学院）</c:v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D-44C7-92A7-931C19222F0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D-44C7-92A7-931C19222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カタール院!$C$3:$C$4</c:f>
              <c:strCache>
                <c:ptCount val="2"/>
                <c:pt idx="0">
                  <c:v>横浜国立大学</c:v>
                </c:pt>
                <c:pt idx="1">
                  <c:v>東海大学</c:v>
                </c:pt>
              </c:strCache>
            </c:strRef>
          </c:cat>
          <c:val>
            <c:numRef>
              <c:f>カタール院!$E$3:$E$4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D-44C7-92A7-931C19222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年におけるバーレーンからの留学生（大学院）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2020年におけるバーレーンからの留学生（大学院）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3-4E4E-9AED-282D6EB991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13-4E4E-9AED-282D6EB991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13-4E4E-9AED-282D6EB991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13-4E4E-9AED-282D6EB991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13-4E4E-9AED-282D6EB991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13-4E4E-9AED-282D6EB9919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13-4E4E-9AED-282D6EB9919C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B13-4E4E-9AED-282D6EB991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バーレーン院!$C$3:$C$10</c:f>
              <c:strCache>
                <c:ptCount val="8"/>
                <c:pt idx="0">
                  <c:v>早稲田大学</c:v>
                </c:pt>
                <c:pt idx="1">
                  <c:v>筑波大学</c:v>
                </c:pt>
                <c:pt idx="2">
                  <c:v>同志社大学</c:v>
                </c:pt>
                <c:pt idx="3">
                  <c:v>京都大学</c:v>
                </c:pt>
                <c:pt idx="4">
                  <c:v>名古屋大学</c:v>
                </c:pt>
                <c:pt idx="5">
                  <c:v>長崎大学</c:v>
                </c:pt>
                <c:pt idx="6">
                  <c:v>名古屋商科大学</c:v>
                </c:pt>
                <c:pt idx="7">
                  <c:v>滋賀医科大学</c:v>
                </c:pt>
              </c:strCache>
            </c:strRef>
          </c:cat>
          <c:val>
            <c:numRef>
              <c:f>バーレーン院!$E$3:$E$10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13-4E4E-9AED-282D6EB991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年におけるリビアからの留学生（大学院）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2020年におけるリビアからの留学生（大学院）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09-41BB-8F0E-5381F72F54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09-41BB-8F0E-5381F72F54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09-41BB-8F0E-5381F72F54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リビア院!$C$3:$C$5</c:f>
              <c:strCache>
                <c:ptCount val="3"/>
                <c:pt idx="0">
                  <c:v>上智大学</c:v>
                </c:pt>
                <c:pt idx="1">
                  <c:v>東京医科大学</c:v>
                </c:pt>
                <c:pt idx="2">
                  <c:v>国際基督教大学</c:v>
                </c:pt>
              </c:strCache>
            </c:strRef>
          </c:cat>
          <c:val>
            <c:numRef>
              <c:f>リビア院!$E$3:$E$5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09-41BB-8F0E-5381F72F54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年におけるトルコからの留学生（学部）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2020年におけるトルコからの留学生（学部）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5-4586-AB55-BA7DE3D332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5-4586-AB55-BA7DE3D3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5-4586-AB55-BA7DE3D332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25-4586-AB55-BA7DE3D332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25-4586-AB55-BA7DE3D332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25-4586-AB55-BA7DE3D3321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25-4586-AB55-BA7DE3D3321C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25-4586-AB55-BA7DE3D3321C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25-4586-AB55-BA7DE3D3321C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25-4586-AB55-BA7DE3D3321C}"/>
              </c:ext>
            </c:extLst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25-4586-AB55-BA7DE3D3321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25-4586-AB55-BA7DE3D3321C}"/>
              </c:ext>
            </c:extLst>
          </c:dPt>
          <c:dPt>
            <c:idx val="1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625-4586-AB55-BA7DE3D3321C}"/>
              </c:ext>
            </c:extLst>
          </c:dPt>
          <c:dPt>
            <c:idx val="1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625-4586-AB55-BA7DE3D3321C}"/>
              </c:ext>
            </c:extLst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625-4586-AB55-BA7DE3D3321C}"/>
              </c:ext>
            </c:extLst>
          </c:dPt>
          <c:dLbls>
            <c:dLbl>
              <c:idx val="0"/>
              <c:layout>
                <c:manualLayout>
                  <c:x val="-6.1111111111111165E-2"/>
                  <c:y val="-4.629629629629629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25-4586-AB55-BA7DE3D3321C}"/>
                </c:ext>
              </c:extLst>
            </c:dLbl>
            <c:dLbl>
              <c:idx val="1"/>
              <c:layout>
                <c:manualLayout>
                  <c:x val="-6.6666666666666666E-2"/>
                  <c:y val="4.166666666666666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25-4586-AB55-BA7DE3D3321C}"/>
                </c:ext>
              </c:extLst>
            </c:dLbl>
            <c:dLbl>
              <c:idx val="2"/>
              <c:layout>
                <c:manualLayout>
                  <c:x val="-2.7777777777777779E-3"/>
                  <c:y val="-1.8518518518518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25-4586-AB55-BA7DE3D3321C}"/>
                </c:ext>
              </c:extLst>
            </c:dLbl>
            <c:dLbl>
              <c:idx val="3"/>
              <c:layout>
                <c:manualLayout>
                  <c:x val="-3.6111111111111108E-2"/>
                  <c:y val="-3.24074074074074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25-4586-AB55-BA7DE3D3321C}"/>
                </c:ext>
              </c:extLst>
            </c:dLbl>
            <c:dLbl>
              <c:idx val="4"/>
              <c:layout>
                <c:manualLayout>
                  <c:x val="-2.777777777777788E-2"/>
                  <c:y val="-2.777777777777786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25-4586-AB55-BA7DE3D3321C}"/>
                </c:ext>
              </c:extLst>
            </c:dLbl>
            <c:dLbl>
              <c:idx val="5"/>
              <c:layout>
                <c:manualLayout>
                  <c:x val="-1.6666666666666666E-2"/>
                  <c:y val="-4.629629629629638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25-4586-AB55-BA7DE3D3321C}"/>
                </c:ext>
              </c:extLst>
            </c:dLbl>
            <c:dLbl>
              <c:idx val="6"/>
              <c:layout>
                <c:manualLayout>
                  <c:x val="1.1111111111111009E-2"/>
                  <c:y val="-6.018518518518518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25-4586-AB55-BA7DE3D3321C}"/>
                </c:ext>
              </c:extLst>
            </c:dLbl>
            <c:dLbl>
              <c:idx val="7"/>
              <c:layout>
                <c:manualLayout>
                  <c:x val="3.888888888888889E-2"/>
                  <c:y val="-5.55555555555555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25-4586-AB55-BA7DE3D3321C}"/>
                </c:ext>
              </c:extLst>
            </c:dLbl>
            <c:dLbl>
              <c:idx val="8"/>
              <c:layout>
                <c:manualLayout>
                  <c:x val="7.2222222222222326E-2"/>
                  <c:y val="-4.166666666666666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25-4586-AB55-BA7DE3D3321C}"/>
                </c:ext>
              </c:extLst>
            </c:dLbl>
            <c:dLbl>
              <c:idx val="9"/>
              <c:layout>
                <c:manualLayout>
                  <c:x val="1.3888888888888888E-2"/>
                  <c:y val="-2.777777777777794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25-4586-AB55-BA7DE3D3321C}"/>
                </c:ext>
              </c:extLst>
            </c:dLbl>
            <c:dLbl>
              <c:idx val="10"/>
              <c:layout>
                <c:manualLayout>
                  <c:x val="3.0555555555555454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25-4586-AB55-BA7DE3D3321C}"/>
                </c:ext>
              </c:extLst>
            </c:dLbl>
            <c:dLbl>
              <c:idx val="11"/>
              <c:layout>
                <c:manualLayout>
                  <c:x val="-3.0555555555555555E-2"/>
                  <c:y val="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625-4586-AB55-BA7DE3D3321C}"/>
                </c:ext>
              </c:extLst>
            </c:dLbl>
            <c:dLbl>
              <c:idx val="12"/>
              <c:layout>
                <c:manualLayout>
                  <c:x val="-8.8888888888888892E-2"/>
                  <c:y val="2.314814814814797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625-4586-AB55-BA7DE3D3321C}"/>
                </c:ext>
              </c:extLst>
            </c:dLbl>
            <c:dLbl>
              <c:idx val="13"/>
              <c:layout>
                <c:manualLayout>
                  <c:x val="-7.7777777777777779E-2"/>
                  <c:y val="-3.24074074074074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625-4586-AB55-BA7DE3D33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トルコ学部20!$C$56:$C$70</c:f>
              <c:strCache>
                <c:ptCount val="15"/>
                <c:pt idx="0">
                  <c:v>新潟大学</c:v>
                </c:pt>
                <c:pt idx="1">
                  <c:v>東京外国語大学</c:v>
                </c:pt>
                <c:pt idx="2">
                  <c:v>大阪大学</c:v>
                </c:pt>
                <c:pt idx="3">
                  <c:v>筑波大学</c:v>
                </c:pt>
                <c:pt idx="4">
                  <c:v>東京学芸大学</c:v>
                </c:pt>
                <c:pt idx="5">
                  <c:v>慶應義塾大学</c:v>
                </c:pt>
                <c:pt idx="6">
                  <c:v>立命館大学</c:v>
                </c:pt>
                <c:pt idx="7">
                  <c:v>名古屋大学</c:v>
                </c:pt>
                <c:pt idx="8">
                  <c:v>九州大学</c:v>
                </c:pt>
                <c:pt idx="9">
                  <c:v>鹿児島大学</c:v>
                </c:pt>
                <c:pt idx="10">
                  <c:v>静岡文化芸術大学</c:v>
                </c:pt>
                <c:pt idx="11">
                  <c:v>獨協大学</c:v>
                </c:pt>
                <c:pt idx="12">
                  <c:v>日本大学</c:v>
                </c:pt>
                <c:pt idx="13">
                  <c:v>創価大学</c:v>
                </c:pt>
                <c:pt idx="14">
                  <c:v>その他</c:v>
                </c:pt>
              </c:strCache>
            </c:strRef>
          </c:cat>
          <c:val>
            <c:numRef>
              <c:f>トルコ学部20!$E$56:$E$70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625-4586-AB55-BA7DE3D332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年におけるサウジアラビアからの留学生（大学院）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2020年におけるサウジアラビアからの留学生（大学院）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B4-4FA2-9A80-2A94869A63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B4-4FA2-9A80-2A94869A63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B4-4FA2-9A80-2A94869A63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B4-4FA2-9A80-2A94869A63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B4-4FA2-9A80-2A94869A63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B4-4FA2-9A80-2A94869A6371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B4-4FA2-9A80-2A94869A6371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B4-4FA2-9A80-2A94869A6371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B4-4FA2-9A80-2A94869A6371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B4-4FA2-9A80-2A94869A6371}"/>
              </c:ext>
            </c:extLst>
          </c:dPt>
          <c:dPt>
            <c:idx val="1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B4-4FA2-9A80-2A94869A63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3B4-4FA2-9A80-2A94869A6371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3B4-4FA2-9A80-2A94869A6371}"/>
              </c:ext>
            </c:extLst>
          </c:dPt>
          <c:dLbls>
            <c:dLbl>
              <c:idx val="0"/>
              <c:layout>
                <c:manualLayout>
                  <c:x val="-0.10277777777777777"/>
                  <c:y val="-2.31481481481481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B4-4FA2-9A80-2A94869A6371}"/>
                </c:ext>
              </c:extLst>
            </c:dLbl>
            <c:dLbl>
              <c:idx val="1"/>
              <c:layout>
                <c:manualLayout>
                  <c:x val="-0.05"/>
                  <c:y val="-8.333333333333332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B4-4FA2-9A80-2A94869A6371}"/>
                </c:ext>
              </c:extLst>
            </c:dLbl>
            <c:dLbl>
              <c:idx val="2"/>
              <c:layout>
                <c:manualLayout>
                  <c:x val="-8.3333333333334356E-3"/>
                  <c:y val="-6.944444444444444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B4-4FA2-9A80-2A94869A6371}"/>
                </c:ext>
              </c:extLst>
            </c:dLbl>
            <c:dLbl>
              <c:idx val="3"/>
              <c:layout>
                <c:manualLayout>
                  <c:x val="-1.3888888888888888E-2"/>
                  <c:y val="-5.555555555555564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B4-4FA2-9A80-2A94869A6371}"/>
                </c:ext>
              </c:extLst>
            </c:dLbl>
            <c:dLbl>
              <c:idx val="4"/>
              <c:layout>
                <c:manualLayout>
                  <c:x val="1.6666666666666666E-2"/>
                  <c:y val="-5.09259259259260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B4-4FA2-9A80-2A94869A6371}"/>
                </c:ext>
              </c:extLst>
            </c:dLbl>
            <c:dLbl>
              <c:idx val="5"/>
              <c:layout>
                <c:manualLayout>
                  <c:x val="8.3333333333333329E-2"/>
                  <c:y val="-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B4-4FA2-9A80-2A94869A6371}"/>
                </c:ext>
              </c:extLst>
            </c:dLbl>
            <c:dLbl>
              <c:idx val="6"/>
              <c:layout>
                <c:manualLayout>
                  <c:x val="6.666666666666661E-2"/>
                  <c:y val="2.314814814814797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B4-4FA2-9A80-2A94869A6371}"/>
                </c:ext>
              </c:extLst>
            </c:dLbl>
            <c:dLbl>
              <c:idx val="7"/>
              <c:layout>
                <c:manualLayout>
                  <c:x val="3.6111111111111108E-2"/>
                  <c:y val="4.166666666666649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B4-4FA2-9A80-2A94869A6371}"/>
                </c:ext>
              </c:extLst>
            </c:dLbl>
            <c:dLbl>
              <c:idx val="8"/>
              <c:layout>
                <c:manualLayout>
                  <c:x val="4.1666666666666692E-2"/>
                  <c:y val="2.314814814814797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B4-4FA2-9A80-2A94869A6371}"/>
                </c:ext>
              </c:extLst>
            </c:dLbl>
            <c:dLbl>
              <c:idx val="9"/>
              <c:layout>
                <c:manualLayout>
                  <c:x val="2.2222222222222223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B4-4FA2-9A80-2A94869A6371}"/>
                </c:ext>
              </c:extLst>
            </c:dLbl>
            <c:dLbl>
              <c:idx val="10"/>
              <c:layout>
                <c:manualLayout>
                  <c:x val="-1.1111111111111136E-2"/>
                  <c:y val="-2.314814814814823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3B4-4FA2-9A80-2A94869A6371}"/>
                </c:ext>
              </c:extLst>
            </c:dLbl>
            <c:dLbl>
              <c:idx val="11"/>
              <c:layout>
                <c:manualLayout>
                  <c:x val="5.5555555555555428E-3"/>
                  <c:y val="-3.240740740740732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3B4-4FA2-9A80-2A94869A6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サウジアラビア院20!$C$38:$C$50</c:f>
              <c:strCache>
                <c:ptCount val="13"/>
                <c:pt idx="0">
                  <c:v>東京工科大学</c:v>
                </c:pt>
                <c:pt idx="1">
                  <c:v>東海大学</c:v>
                </c:pt>
                <c:pt idx="2">
                  <c:v>東京医科歯科大学</c:v>
                </c:pt>
                <c:pt idx="3">
                  <c:v>東京工業大学</c:v>
                </c:pt>
                <c:pt idx="4">
                  <c:v>北海道大学</c:v>
                </c:pt>
                <c:pt idx="5">
                  <c:v>工学院大学</c:v>
                </c:pt>
                <c:pt idx="6">
                  <c:v>大阪大学</c:v>
                </c:pt>
                <c:pt idx="7">
                  <c:v>東京大学</c:v>
                </c:pt>
                <c:pt idx="8">
                  <c:v>早稲田大学</c:v>
                </c:pt>
                <c:pt idx="9">
                  <c:v>立命館大学</c:v>
                </c:pt>
                <c:pt idx="10">
                  <c:v>上智大学</c:v>
                </c:pt>
                <c:pt idx="11">
                  <c:v>室蘭工業大学</c:v>
                </c:pt>
                <c:pt idx="12">
                  <c:v>その他</c:v>
                </c:pt>
              </c:strCache>
            </c:strRef>
          </c:cat>
          <c:val>
            <c:numRef>
              <c:f>サウジアラビア院20!$E$38:$E$50</c:f>
              <c:numCache>
                <c:formatCode>General</c:formatCode>
                <c:ptCount val="13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3B4-4FA2-9A80-2A94869A63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/>
              <a:t>2020</a:t>
            </a:r>
            <a:r>
              <a:rPr lang="ja-JP" altLang="en-US" sz="1200" b="1" dirty="0"/>
              <a:t>年におけるサウジアラビアからの留学生（学部）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2020年におけるサウジアラビアからの留学生（学部）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6-423C-A46F-15ABFCD36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6-423C-A46F-15ABFCD36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6-423C-A46F-15ABFCD36F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6-423C-A46F-15ABFCD36F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E6-423C-A46F-15ABFCD36F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E6-423C-A46F-15ABFCD36F76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E6-423C-A46F-15ABFCD36F76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E6-423C-A46F-15ABFCD36F76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E6-423C-A46F-15ABFCD36F76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9E6-423C-A46F-15ABFCD36F76}"/>
              </c:ext>
            </c:extLst>
          </c:dPt>
          <c:dLbls>
            <c:dLbl>
              <c:idx val="2"/>
              <c:layout>
                <c:manualLayout>
                  <c:x val="3.0555555555555555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6-423C-A46F-15ABFCD36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サウジ学部20!$C$31:$C$40</c:f>
              <c:strCache>
                <c:ptCount val="10"/>
                <c:pt idx="0">
                  <c:v>東海大学</c:v>
                </c:pt>
                <c:pt idx="1">
                  <c:v>東京工科大学</c:v>
                </c:pt>
                <c:pt idx="2">
                  <c:v>埼玉工業大学</c:v>
                </c:pt>
                <c:pt idx="3">
                  <c:v>足利大学</c:v>
                </c:pt>
                <c:pt idx="4">
                  <c:v>神奈川工科大学</c:v>
                </c:pt>
                <c:pt idx="5">
                  <c:v>東京都市大学</c:v>
                </c:pt>
                <c:pt idx="6">
                  <c:v>東京国際大学</c:v>
                </c:pt>
                <c:pt idx="7">
                  <c:v>拓殖大学</c:v>
                </c:pt>
                <c:pt idx="8">
                  <c:v>東洋大学</c:v>
                </c:pt>
                <c:pt idx="9">
                  <c:v>その他</c:v>
                </c:pt>
              </c:strCache>
            </c:strRef>
          </c:cat>
          <c:val>
            <c:numRef>
              <c:f>サウジ学部20!$E$31:$E$40</c:f>
              <c:numCache>
                <c:formatCode>General</c:formatCode>
                <c:ptCount val="10"/>
                <c:pt idx="0">
                  <c:v>42</c:v>
                </c:pt>
                <c:pt idx="1">
                  <c:v>15</c:v>
                </c:pt>
                <c:pt idx="2">
                  <c:v>13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9E6-423C-A46F-15ABFCD36F7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dirty="0" smtClean="0">
                <a:latin typeface="+mj-ea"/>
                <a:ea typeface="+mj-ea"/>
              </a:rPr>
              <a:t>2020</a:t>
            </a:r>
            <a:r>
              <a:rPr lang="ja-JP" altLang="en-US" sz="1400" b="1" dirty="0" smtClean="0">
                <a:latin typeface="+mj-ea"/>
                <a:ea typeface="+mj-ea"/>
              </a:rPr>
              <a:t>年におけるイランからの留学生数（大学院）</a:t>
            </a:r>
            <a:endParaRPr lang="en-US" altLang="ja-JP" sz="1400" b="1" dirty="0" smtClean="0">
              <a:latin typeface="+mj-ea"/>
              <a:ea typeface="+mj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イラン2020大学院</c:v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89-45F0-B7AD-7D54EE5493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89-45F0-B7AD-7D54EE54935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89-45F0-B7AD-7D54EE54935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89-45F0-B7AD-7D54EE54935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89-45F0-B7AD-7D54EE54935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89-45F0-B7AD-7D54EE549356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89-45F0-B7AD-7D54EE549356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89-45F0-B7AD-7D54EE549356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89-45F0-B7AD-7D54EE549356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289-45F0-B7AD-7D54EE549356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289-45F0-B7AD-7D54EE549356}"/>
              </c:ext>
            </c:extLst>
          </c:dPt>
          <c:dLbls>
            <c:dLbl>
              <c:idx val="0"/>
              <c:layout>
                <c:manualLayout>
                  <c:x val="-5.00000000000001E-2"/>
                  <c:y val="-9.259259259259258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9-45F0-B7AD-7D54EE549356}"/>
                </c:ext>
              </c:extLst>
            </c:dLbl>
            <c:dLbl>
              <c:idx val="1"/>
              <c:layout>
                <c:manualLayout>
                  <c:x val="-3.3333333333333437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9-45F0-B7AD-7D54EE549356}"/>
                </c:ext>
              </c:extLst>
            </c:dLbl>
            <c:dLbl>
              <c:idx val="2"/>
              <c:layout>
                <c:manualLayout>
                  <c:x val="-5.5555555555555558E-3"/>
                  <c:y val="-3.24074074074074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9-45F0-B7AD-7D54EE549356}"/>
                </c:ext>
              </c:extLst>
            </c:dLbl>
            <c:dLbl>
              <c:idx val="3"/>
              <c:layout>
                <c:manualLayout>
                  <c:x val="0"/>
                  <c:y val="-8.4875562720133283E-1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89-45F0-B7AD-7D54EE549356}"/>
                </c:ext>
              </c:extLst>
            </c:dLbl>
            <c:dLbl>
              <c:idx val="4"/>
              <c:layout>
                <c:manualLayout>
                  <c:x val="1.6666666666666666E-2"/>
                  <c:y val="-1.851851851851868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89-45F0-B7AD-7D54EE549356}"/>
                </c:ext>
              </c:extLst>
            </c:dLbl>
            <c:dLbl>
              <c:idx val="5"/>
              <c:layout>
                <c:manualLayout>
                  <c:x val="1.3888888888888888E-2"/>
                  <c:y val="9.259259259259258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89-45F0-B7AD-7D54EE549356}"/>
                </c:ext>
              </c:extLst>
            </c:dLbl>
            <c:dLbl>
              <c:idx val="6"/>
              <c:layout>
                <c:manualLayout>
                  <c:x val="-1.3888888888888888E-2"/>
                  <c:y val="2.31481481481481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89-45F0-B7AD-7D54EE549356}"/>
                </c:ext>
              </c:extLst>
            </c:dLbl>
            <c:dLbl>
              <c:idx val="7"/>
              <c:layout>
                <c:manualLayout>
                  <c:x val="-5.8333333333333383E-2"/>
                  <c:y val="1.8518518518518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89-45F0-B7AD-7D54EE549356}"/>
                </c:ext>
              </c:extLst>
            </c:dLbl>
            <c:dLbl>
              <c:idx val="8"/>
              <c:layout>
                <c:manualLayout>
                  <c:x val="-0.12500000000000003"/>
                  <c:y val="-3.24074074074074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89-45F0-B7AD-7D54EE549356}"/>
                </c:ext>
              </c:extLst>
            </c:dLbl>
            <c:dLbl>
              <c:idx val="9"/>
              <c:layout>
                <c:manualLayout>
                  <c:x val="-8.611111111111111E-2"/>
                  <c:y val="-9.259259259259258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89-45F0-B7AD-7D54EE549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イラン2020!$O$4:$O$14</c:f>
              <c:strCache>
                <c:ptCount val="11"/>
                <c:pt idx="0">
                  <c:v>東京大学</c:v>
                </c:pt>
                <c:pt idx="1">
                  <c:v>京都大学</c:v>
                </c:pt>
                <c:pt idx="2">
                  <c:v>大阪大学</c:v>
                </c:pt>
                <c:pt idx="3">
                  <c:v>東京工業大学</c:v>
                </c:pt>
                <c:pt idx="4">
                  <c:v>名古屋大学</c:v>
                </c:pt>
                <c:pt idx="5">
                  <c:v>東北大学</c:v>
                </c:pt>
                <c:pt idx="6">
                  <c:v>九州大学</c:v>
                </c:pt>
                <c:pt idx="7">
                  <c:v>筑波大学</c:v>
                </c:pt>
                <c:pt idx="8">
                  <c:v>広島大学</c:v>
                </c:pt>
                <c:pt idx="9">
                  <c:v>長崎大学</c:v>
                </c:pt>
                <c:pt idx="10">
                  <c:v>その他</c:v>
                </c:pt>
              </c:strCache>
            </c:strRef>
          </c:cat>
          <c:val>
            <c:numRef>
              <c:f>イラン2020!$Q$4:$Q$14</c:f>
              <c:numCache>
                <c:formatCode>General</c:formatCode>
                <c:ptCount val="11"/>
                <c:pt idx="0">
                  <c:v>15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289-45F0-B7AD-7D54EE54935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2020年におけるイランからの留学生（学部）</c:v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3-4FAB-9DF3-E2505EF3E0B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53-4FAB-9DF3-E2505EF3E0B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3-4FAB-9DF3-E2505EF3E0B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53-4FAB-9DF3-E2505EF3E0B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53-4FAB-9DF3-E2505EF3E0B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53-4FAB-9DF3-E2505EF3E0B6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53-4FAB-9DF3-E2505EF3E0B6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53-4FAB-9DF3-E2505EF3E0B6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3.24074074074074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3-4FAB-9DF3-E2505EF3E0B6}"/>
                </c:ext>
              </c:extLst>
            </c:dLbl>
            <c:dLbl>
              <c:idx val="1"/>
              <c:layout>
                <c:manualLayout>
                  <c:x val="-3.6111111111111108E-2"/>
                  <c:y val="-2.314814814814819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3-4FAB-9DF3-E2505EF3E0B6}"/>
                </c:ext>
              </c:extLst>
            </c:dLbl>
            <c:dLbl>
              <c:idx val="2"/>
              <c:layout>
                <c:manualLayout>
                  <c:x val="0"/>
                  <c:y val="-5.55555555555555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3-4FAB-9DF3-E2505EF3E0B6}"/>
                </c:ext>
              </c:extLst>
            </c:dLbl>
            <c:dLbl>
              <c:idx val="3"/>
              <c:layout>
                <c:manualLayout>
                  <c:x val="8.3332239720036016E-3"/>
                  <c:y val="-3.00925925925925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9860017497812"/>
                      <c:h val="0.11428258967629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653-4FAB-9DF3-E2505EF3E0B6}"/>
                </c:ext>
              </c:extLst>
            </c:dLbl>
            <c:dLbl>
              <c:idx val="4"/>
              <c:layout>
                <c:manualLayout>
                  <c:x val="3.3333333333333333E-2"/>
                  <c:y val="-5.09259259259258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53-4FAB-9DF3-E2505EF3E0B6}"/>
                </c:ext>
              </c:extLst>
            </c:dLbl>
            <c:dLbl>
              <c:idx val="5"/>
              <c:layout>
                <c:manualLayout>
                  <c:x val="2.2222222222222223E-2"/>
                  <c:y val="-4.629629629629629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53-4FAB-9DF3-E2505EF3E0B6}"/>
                </c:ext>
              </c:extLst>
            </c:dLbl>
            <c:dLbl>
              <c:idx val="6"/>
              <c:layout>
                <c:manualLayout>
                  <c:x val="-0.1027777777777778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53-4FAB-9DF3-E2505EF3E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イラン学部!$C$26:$C$33</c:f>
              <c:strCache>
                <c:ptCount val="8"/>
                <c:pt idx="0">
                  <c:v>大阪大学</c:v>
                </c:pt>
                <c:pt idx="1">
                  <c:v>東海大学</c:v>
                </c:pt>
                <c:pt idx="2">
                  <c:v>東北大学</c:v>
                </c:pt>
                <c:pt idx="3">
                  <c:v>東京外国語大学</c:v>
                </c:pt>
                <c:pt idx="4">
                  <c:v>広島大学</c:v>
                </c:pt>
                <c:pt idx="5">
                  <c:v>倉敷芸術科学大学</c:v>
                </c:pt>
                <c:pt idx="6">
                  <c:v>立命館アジア太平洋大学</c:v>
                </c:pt>
                <c:pt idx="7">
                  <c:v>その他</c:v>
                </c:pt>
              </c:strCache>
            </c:strRef>
          </c:cat>
          <c:val>
            <c:numRef>
              <c:f>イラン学部!$E$26:$E$33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653-4FAB-9DF3-E2505EF3E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/>
              <a:t>2020</a:t>
            </a:r>
            <a:r>
              <a:rPr lang="ja-JP" altLang="en-US" b="1" dirty="0"/>
              <a:t>年におけるアフガニスタンからの留学生（大学院）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v>2020年におけるアフガニスタンからの留学生（大学院）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0-479A-B084-0612F3CFAB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0-479A-B084-0612F3CFAB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0-479A-B084-0612F3CFAB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0-479A-B084-0612F3CFAB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0-479A-B084-0612F3CFAB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0-479A-B084-0612F3CFABCE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90-479A-B084-0612F3CFABCE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90-479A-B084-0612F3CFABCE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290-479A-B084-0612F3CFABCE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290-479A-B084-0612F3CFABCE}"/>
              </c:ext>
            </c:extLst>
          </c:dPt>
          <c:dLbls>
            <c:dLbl>
              <c:idx val="0"/>
              <c:layout>
                <c:manualLayout>
                  <c:x val="-5.8333333333333334E-2"/>
                  <c:y val="-3.703703703703703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0-479A-B084-0612F3CFABCE}"/>
                </c:ext>
              </c:extLst>
            </c:dLbl>
            <c:dLbl>
              <c:idx val="1"/>
              <c:layout>
                <c:manualLayout>
                  <c:x val="-3.3333333333333333E-2"/>
                  <c:y val="-6.944444444444444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0-479A-B084-0612F3CFABCE}"/>
                </c:ext>
              </c:extLst>
            </c:dLbl>
            <c:dLbl>
              <c:idx val="2"/>
              <c:layout>
                <c:manualLayout>
                  <c:x val="2.7777777777777779E-3"/>
                  <c:y val="-2.77777777777777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0-479A-B084-0612F3CFABCE}"/>
                </c:ext>
              </c:extLst>
            </c:dLbl>
            <c:dLbl>
              <c:idx val="3"/>
              <c:layout>
                <c:manualLayout>
                  <c:x val="5.5555555555554534E-3"/>
                  <c:y val="-3.240740740740748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90-479A-B084-0612F3CFABCE}"/>
                </c:ext>
              </c:extLst>
            </c:dLbl>
            <c:dLbl>
              <c:idx val="4"/>
              <c:layout>
                <c:manualLayout>
                  <c:x val="-2.2254265091863547E-2"/>
                  <c:y val="-3.875231009517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2659667541553"/>
                      <c:h val="9.1013898328159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290-479A-B084-0612F3CFABCE}"/>
                </c:ext>
              </c:extLst>
            </c:dLbl>
            <c:dLbl>
              <c:idx val="5"/>
              <c:layout>
                <c:manualLayout>
                  <c:x val="6.6666666666666666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0-479A-B084-0612F3CFABCE}"/>
                </c:ext>
              </c:extLst>
            </c:dLbl>
            <c:dLbl>
              <c:idx val="6"/>
              <c:layout>
                <c:manualLayout>
                  <c:x val="2.5000000000000001E-2"/>
                  <c:y val="1.8518518518518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90-479A-B084-0612F3CFABCE}"/>
                </c:ext>
              </c:extLst>
            </c:dLbl>
            <c:dLbl>
              <c:idx val="7"/>
              <c:layout>
                <c:manualLayout>
                  <c:x val="-3.3333333333333381E-2"/>
                  <c:y val="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90-479A-B084-0612F3CFABCE}"/>
                </c:ext>
              </c:extLst>
            </c:dLbl>
            <c:dLbl>
              <c:idx val="8"/>
              <c:layout>
                <c:manualLayout>
                  <c:x val="-2.7777777777777776E-2"/>
                  <c:y val="-4.166666666666666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90-479A-B084-0612F3CFA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アフガニスタン院20!$C$42:$C$51</c:f>
              <c:strCache>
                <c:ptCount val="10"/>
                <c:pt idx="0">
                  <c:v>琉球大学</c:v>
                </c:pt>
                <c:pt idx="1">
                  <c:v>広島大学</c:v>
                </c:pt>
                <c:pt idx="2">
                  <c:v>熊本大学</c:v>
                </c:pt>
                <c:pt idx="3">
                  <c:v>筑波大学</c:v>
                </c:pt>
                <c:pt idx="4">
                  <c:v>立命館アジア太平洋大学</c:v>
                </c:pt>
                <c:pt idx="5">
                  <c:v>宮崎大学</c:v>
                </c:pt>
                <c:pt idx="6">
                  <c:v>名古屋大学</c:v>
                </c:pt>
                <c:pt idx="7">
                  <c:v>東海大学</c:v>
                </c:pt>
                <c:pt idx="8">
                  <c:v>豊橋技術科学大学</c:v>
                </c:pt>
                <c:pt idx="9">
                  <c:v>その他</c:v>
                </c:pt>
              </c:strCache>
            </c:strRef>
          </c:cat>
          <c:val>
            <c:numRef>
              <c:f>アフガニスタン院20!$E$42:$E$51</c:f>
              <c:numCache>
                <c:formatCode>General</c:formatCode>
                <c:ptCount val="10"/>
                <c:pt idx="0">
                  <c:v>19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290-479A-B084-0612F3CFAB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57BB2D1D-608B-49D7-A3CE-C809D52F068D}" type="datetime1">
              <a:rPr lang="ja-JP" altLang="en-US"/>
              <a:pPr>
                <a:defRPr/>
              </a:pPr>
              <a:t>2021/7/28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9C1E95-D35A-4A5A-B34D-F23A06A917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6743311B-ABCC-42EF-A68F-C3442C3E34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0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63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9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98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10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9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01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12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86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13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48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14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99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15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230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16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533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17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314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18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65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289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19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44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42CCB-B036-460A-B133-FE0EC6B0177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212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42CCB-B036-460A-B133-FE0EC6B0177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056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22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380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23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435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24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542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25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755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26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60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27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122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28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09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558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29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220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30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416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439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32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336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33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395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34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171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35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404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36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514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37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753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38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01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02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39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926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40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655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41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5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4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49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5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25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6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45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7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8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142CCB-B036-460A-B133-FE0EC6B0177B}" type="slidenum">
              <a:rPr lang="en-US" altLang="ja-JP"/>
              <a:pPr>
                <a:spcBef>
                  <a:spcPct val="0"/>
                </a:spcBef>
              </a:pPr>
              <a:t>8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30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 bwMode="auto">
          <a:xfrm>
            <a:off x="0" y="836612"/>
            <a:ext cx="9144000" cy="3024187"/>
          </a:xfrm>
          <a:prstGeom prst="rect">
            <a:avLst/>
          </a:prstGeom>
          <a:solidFill>
            <a:srgbClr val="6D002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ja-JP" altLang="en-US"/>
          </a:p>
        </p:txBody>
      </p:sp>
      <p:pic>
        <p:nvPicPr>
          <p:cNvPr id="5" name="Picture 22" descr="F:\work\ppt template\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715000"/>
            <a:ext cx="10382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4030"/>
            <a:ext cx="7772400" cy="533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81276"/>
            <a:ext cx="7772400" cy="990600"/>
          </a:xfrm>
        </p:spPr>
        <p:txBody>
          <a:bodyPr/>
          <a:lstStyle>
            <a:lvl1pPr marL="0" indent="0"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016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469B47-1B01-4928-9290-C49798A926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3C35965-6CAD-0346-BB1C-AE6FD05C49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6996" y="1296630"/>
            <a:ext cx="4089104" cy="4940681"/>
          </a:xfrm>
        </p:spPr>
        <p:txBody>
          <a:bodyPr lIns="0" tIns="0" rIns="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3696F980-6CF3-0240-BC7F-D9C98EFE7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085" y="1296630"/>
            <a:ext cx="4089104" cy="4940681"/>
          </a:xfrm>
        </p:spPr>
        <p:txBody>
          <a:bodyPr lIns="0" tIns="0" rIns="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BC955A7-12A7-0449-8F8C-A48BDA0217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738187" y="360349"/>
            <a:ext cx="2538413" cy="228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 dirty="0" err="1"/>
              <a:t>九州大学UIプロジェクト</a:t>
            </a:r>
            <a:r>
              <a:rPr lang="en-US" altLang="ja-JP" dirty="0"/>
              <a:t> </a:t>
            </a:r>
            <a:r>
              <a:rPr lang="en-US" altLang="ja-JP" dirty="0" err="1"/>
              <a:t>Kyudai</a:t>
            </a:r>
            <a:r>
              <a:rPr lang="en-US" altLang="ja-JP" dirty="0"/>
              <a:t> Taro,2020</a:t>
            </a:r>
          </a:p>
        </p:txBody>
      </p:sp>
    </p:spTree>
    <p:extLst>
      <p:ext uri="{BB962C8B-B14F-4D97-AF65-F5344CB8AC3E}">
        <p14:creationId xmlns:p14="http://schemas.microsoft.com/office/powerpoint/2010/main" val="246914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4C88-8984-4A9D-800D-1A5FBF4CE7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BC42E28-D07F-A947-9160-C3C20201B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4077452" cy="4752975"/>
          </a:xfrm>
        </p:spPr>
        <p:txBody>
          <a:bodyPr lIns="0" tIns="0" rIns="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BD59618A-41EF-6E4D-B503-7B3984F44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5721" y="1268413"/>
            <a:ext cx="4077453" cy="4752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6D90DAD-B068-9B4E-BA01-F28E5D57C2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738187" y="360349"/>
            <a:ext cx="2538413" cy="228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 dirty="0" err="1"/>
              <a:t>九州大学UIプロジェクト</a:t>
            </a:r>
            <a:r>
              <a:rPr lang="en-US" altLang="ja-JP" dirty="0"/>
              <a:t> </a:t>
            </a:r>
            <a:r>
              <a:rPr lang="en-US" altLang="ja-JP" dirty="0" err="1"/>
              <a:t>Kyudai</a:t>
            </a:r>
            <a:r>
              <a:rPr lang="en-US" altLang="ja-JP" dirty="0"/>
              <a:t> Taro,2020</a:t>
            </a:r>
          </a:p>
        </p:txBody>
      </p:sp>
    </p:spTree>
    <p:extLst>
      <p:ext uri="{BB962C8B-B14F-4D97-AF65-F5344CB8AC3E}">
        <p14:creationId xmlns:p14="http://schemas.microsoft.com/office/powerpoint/2010/main" val="272617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1C027-7C5A-49FB-9818-3EF0E488DA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テキスト プレースホルダー 5">
            <a:extLst>
              <a:ext uri="{FF2B5EF4-FFF2-40B4-BE49-F238E27FC236}">
                <a16:creationId xmlns:a16="http://schemas.microsoft.com/office/drawing/2014/main" id="{123E3E8E-69AA-8740-B567-C0B9F1CC0A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268413"/>
            <a:ext cx="7343774" cy="4752975"/>
          </a:xfrm>
        </p:spPr>
        <p:txBody>
          <a:bodyPr lIns="0" tIns="0" rIns="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D111C-2CDB-EE43-B4CB-E3AFC78831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738187" y="360349"/>
            <a:ext cx="2538413" cy="228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 dirty="0" err="1"/>
              <a:t>九州大学UIプロジェクト</a:t>
            </a:r>
            <a:r>
              <a:rPr lang="en-US" altLang="ja-JP" dirty="0"/>
              <a:t> </a:t>
            </a:r>
            <a:r>
              <a:rPr lang="en-US" altLang="ja-JP" dirty="0" err="1"/>
              <a:t>Kyudai</a:t>
            </a:r>
            <a:r>
              <a:rPr lang="en-US" altLang="ja-JP" dirty="0"/>
              <a:t> Taro,2020</a:t>
            </a:r>
          </a:p>
        </p:txBody>
      </p:sp>
    </p:spTree>
    <p:extLst>
      <p:ext uri="{BB962C8B-B14F-4D97-AF65-F5344CB8AC3E}">
        <p14:creationId xmlns:p14="http://schemas.microsoft.com/office/powerpoint/2010/main" val="180407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rgbClr val="6D002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66788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791" y="338138"/>
            <a:ext cx="2538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000" dirty="0" err="1">
                <a:solidFill>
                  <a:schemeClr val="bg1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 err="1"/>
              <a:t>九州大学UIプロジェクト</a:t>
            </a:r>
            <a:r>
              <a:rPr lang="en-US" altLang="ja-JP" dirty="0"/>
              <a:t> </a:t>
            </a:r>
            <a:r>
              <a:rPr lang="en-US" altLang="ja-JP" dirty="0" err="1"/>
              <a:t>Kyudai</a:t>
            </a:r>
            <a:r>
              <a:rPr lang="en-US" altLang="ja-JP" dirty="0"/>
              <a:t> Taro,2020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319088"/>
            <a:ext cx="419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A2B928-A4AF-4E69-83D3-3924E32198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2362200" y="6511925"/>
            <a:ext cx="5867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00">
                <a:solidFill>
                  <a:schemeClr val="bg1"/>
                </a:solidFill>
              </a:rPr>
              <a:t>九州大学UIプロジェクト Kyudai Taro,2007</a:t>
            </a:r>
          </a:p>
        </p:txBody>
      </p:sp>
      <p:pic>
        <p:nvPicPr>
          <p:cNvPr id="1032" name="図 9" descr="OO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0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4" r:id="rId3"/>
    <p:sldLayoutId id="214748379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744" userDrawn="1">
          <p15:clr>
            <a:srgbClr val="F26B43"/>
          </p15:clr>
        </p15:guide>
        <p15:guide id="4" pos="3152" userDrawn="1">
          <p15:clr>
            <a:srgbClr val="F26B43"/>
          </p15:clr>
        </p15:guide>
        <p15:guide id="5" pos="3969" userDrawn="1">
          <p15:clr>
            <a:srgbClr val="F26B43"/>
          </p15:clr>
        </p15:guide>
        <p15:guide id="6" pos="4241" userDrawn="1">
          <p15:clr>
            <a:srgbClr val="F26B43"/>
          </p15:clr>
        </p15:guide>
        <p15:guide id="7" pos="4513" userDrawn="1">
          <p15:clr>
            <a:srgbClr val="F26B43"/>
          </p15:clr>
        </p15:guide>
        <p15:guide id="8" pos="4785" userDrawn="1">
          <p15:clr>
            <a:srgbClr val="F26B43"/>
          </p15:clr>
        </p15:guide>
        <p15:guide id="9" pos="5057" userDrawn="1">
          <p15:clr>
            <a:srgbClr val="F26B43"/>
          </p15:clr>
        </p15:guide>
        <p15:guide id="10" pos="5329" userDrawn="1">
          <p15:clr>
            <a:srgbClr val="F26B43"/>
          </p15:clr>
        </p15:guide>
        <p15:guide id="11" pos="5692" userDrawn="1">
          <p15:clr>
            <a:srgbClr val="F26B43"/>
          </p15:clr>
        </p15:guide>
        <p15:guide id="12" pos="5602" userDrawn="1">
          <p15:clr>
            <a:srgbClr val="F26B43"/>
          </p15:clr>
        </p15:guide>
        <p15:guide id="13" pos="3696" userDrawn="1">
          <p15:clr>
            <a:srgbClr val="F26B43"/>
          </p15:clr>
        </p15:guide>
        <p15:guide id="14" pos="3424" userDrawn="1">
          <p15:clr>
            <a:srgbClr val="F26B43"/>
          </p15:clr>
        </p15:guide>
        <p15:guide id="15" pos="3016" userDrawn="1">
          <p15:clr>
            <a:srgbClr val="F26B43"/>
          </p15:clr>
        </p15:guide>
        <p15:guide id="16" pos="2608" userDrawn="1">
          <p15:clr>
            <a:srgbClr val="F26B43"/>
          </p15:clr>
        </p15:guide>
        <p15:guide id="17" pos="2336" userDrawn="1">
          <p15:clr>
            <a:srgbClr val="F26B43"/>
          </p15:clr>
        </p15:guide>
        <p15:guide id="18" pos="2064" userDrawn="1">
          <p15:clr>
            <a:srgbClr val="F26B43"/>
          </p15:clr>
        </p15:guide>
        <p15:guide id="19" pos="1791" userDrawn="1">
          <p15:clr>
            <a:srgbClr val="F26B43"/>
          </p15:clr>
        </p15:guide>
        <p15:guide id="21" pos="1247" userDrawn="1">
          <p15:clr>
            <a:srgbClr val="F26B43"/>
          </p15:clr>
        </p15:guide>
        <p15:guide id="22" pos="975" userDrawn="1">
          <p15:clr>
            <a:srgbClr val="F26B43"/>
          </p15:clr>
        </p15:guide>
        <p15:guide id="23" pos="703" userDrawn="1">
          <p15:clr>
            <a:srgbClr val="F26B43"/>
          </p15:clr>
        </p15:guide>
        <p15:guide id="24" pos="431" userDrawn="1">
          <p15:clr>
            <a:srgbClr val="F26B43"/>
          </p15:clr>
        </p15:guide>
        <p15:guide id="25" pos="68" userDrawn="1">
          <p15:clr>
            <a:srgbClr val="F26B43"/>
          </p15:clr>
        </p15:guide>
        <p15:guide id="26" pos="158" userDrawn="1">
          <p15:clr>
            <a:srgbClr val="F26B43"/>
          </p15:clr>
        </p15:guide>
        <p15:guide id="27" pos="1519" userDrawn="1">
          <p15:clr>
            <a:srgbClr val="F26B43"/>
          </p15:clr>
        </p15:guide>
        <p15:guide id="28" orient="horz" pos="1888" userDrawn="1">
          <p15:clr>
            <a:srgbClr val="F26B43"/>
          </p15:clr>
        </p15:guide>
        <p15:guide id="29" orient="horz" pos="1616" userDrawn="1">
          <p15:clr>
            <a:srgbClr val="F26B43"/>
          </p15:clr>
        </p15:guide>
        <p15:guide id="30" orient="horz" pos="1344" userDrawn="1">
          <p15:clr>
            <a:srgbClr val="F26B43"/>
          </p15:clr>
        </p15:guide>
        <p15:guide id="31" orient="horz" pos="1071" userDrawn="1">
          <p15:clr>
            <a:srgbClr val="F26B43"/>
          </p15:clr>
        </p15:guide>
        <p15:guide id="32" orient="horz" pos="799" userDrawn="1">
          <p15:clr>
            <a:srgbClr val="F26B43"/>
          </p15:clr>
        </p15:guide>
        <p15:guide id="33" orient="horz" pos="527" userDrawn="1">
          <p15:clr>
            <a:srgbClr val="F26B43"/>
          </p15:clr>
        </p15:guide>
        <p15:guide id="35" orient="horz" pos="255" userDrawn="1">
          <p15:clr>
            <a:srgbClr val="F26B43"/>
          </p15:clr>
        </p15:guide>
        <p15:guide id="37" orient="horz" pos="2432" userDrawn="1">
          <p15:clr>
            <a:srgbClr val="F26B43"/>
          </p15:clr>
        </p15:guide>
        <p15:guide id="38" orient="horz" pos="2704" userDrawn="1">
          <p15:clr>
            <a:srgbClr val="F26B43"/>
          </p15:clr>
        </p15:guide>
        <p15:guide id="39" orient="horz" pos="2976" userDrawn="1">
          <p15:clr>
            <a:srgbClr val="F26B43"/>
          </p15:clr>
        </p15:guide>
        <p15:guide id="40" orient="horz" pos="3249" userDrawn="1">
          <p15:clr>
            <a:srgbClr val="F26B43"/>
          </p15:clr>
        </p15:guide>
        <p15:guide id="41" orient="horz" pos="3521" userDrawn="1">
          <p15:clr>
            <a:srgbClr val="F26B43"/>
          </p15:clr>
        </p15:guide>
        <p15:guide id="43" orient="horz" pos="3793" userDrawn="1">
          <p15:clr>
            <a:srgbClr val="F26B43"/>
          </p15:clr>
        </p15:guide>
        <p15:guide id="45" orient="horz" pos="4065" userDrawn="1">
          <p15:clr>
            <a:srgbClr val="F26B43"/>
          </p15:clr>
        </p15:guide>
        <p15:guide id="47" orient="horz" pos="4156" userDrawn="1">
          <p15:clr>
            <a:srgbClr val="F26B43"/>
          </p15:clr>
        </p15:guide>
        <p15:guide id="49" orient="horz" pos="4247" userDrawn="1">
          <p15:clr>
            <a:srgbClr val="F26B43"/>
          </p15:clr>
        </p15:guide>
        <p15:guide id="50" orient="horz" pos="164" userDrawn="1">
          <p15:clr>
            <a:srgbClr val="F26B43"/>
          </p15:clr>
        </p15:guide>
        <p15:guide id="51" orient="horz" pos="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64928"/>
              </p:ext>
            </p:extLst>
          </p:nvPr>
        </p:nvGraphicFramePr>
        <p:xfrm>
          <a:off x="231641" y="1287982"/>
          <a:ext cx="3764296" cy="50213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2148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882148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岡山大学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熊本大学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富山大学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9487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帯広畜産大学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46383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36925" y="221605"/>
            <a:ext cx="677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年におけるエジプトからの留学生数（大学院）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エジプトから日本の大学院への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328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710411"/>
              </p:ext>
            </p:extLst>
          </p:nvPr>
        </p:nvGraphicFramePr>
        <p:xfrm>
          <a:off x="4155165" y="2760217"/>
          <a:ext cx="4968552" cy="349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9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25676"/>
              </p:ext>
            </p:extLst>
          </p:nvPr>
        </p:nvGraphicFramePr>
        <p:xfrm>
          <a:off x="231641" y="1287982"/>
          <a:ext cx="3888432" cy="15565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日本体育大学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</a:rPr>
                        <a:t>２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１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46782" y="221605"/>
            <a:ext cx="735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年におけるアフガニスタンからの留学生数（学部）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アフガニスタンから日本の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への留学生３人中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524151"/>
              </p:ext>
            </p:extLst>
          </p:nvPr>
        </p:nvGraphicFramePr>
        <p:xfrm>
          <a:off x="4414212" y="2760217"/>
          <a:ext cx="4434513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936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0127"/>
              </p:ext>
            </p:extLst>
          </p:nvPr>
        </p:nvGraphicFramePr>
        <p:xfrm>
          <a:off x="231641" y="1287983"/>
          <a:ext cx="3836304" cy="51884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152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18152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東京外国語大学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6258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神戸情報大学院大学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足利大学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岡山大学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206038"/>
                  </a:ext>
                </a:extLst>
              </a:tr>
              <a:tr h="379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2987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29285" y="221605"/>
            <a:ext cx="638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年におけるシリアからの留学生数（大学院）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シリアから</a:t>
            </a:r>
            <a:r>
              <a:rPr kumimoji="1" lang="ja-JP" altLang="en-US" sz="1800" smtClean="0">
                <a:solidFill>
                  <a:schemeClr val="tx1"/>
                </a:solidFill>
                <a:latin typeface="+mn-ea"/>
              </a:rPr>
              <a:t>日本の</a:t>
            </a:r>
            <a:r>
              <a:rPr kumimoji="1" lang="ja-JP" altLang="en-US" sz="1800">
                <a:solidFill>
                  <a:schemeClr val="tx1"/>
                </a:solidFill>
                <a:latin typeface="+mn-ea"/>
              </a:rPr>
              <a:t>大学院</a:t>
            </a:r>
            <a:r>
              <a:rPr kumimoji="1" lang="ja-JP" altLang="en-US" sz="180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81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577836"/>
              </p:ext>
            </p:extLst>
          </p:nvPr>
        </p:nvGraphicFramePr>
        <p:xfrm>
          <a:off x="4261309" y="2760217"/>
          <a:ext cx="4587416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18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60715"/>
              </p:ext>
            </p:extLst>
          </p:nvPr>
        </p:nvGraphicFramePr>
        <p:xfrm>
          <a:off x="231641" y="1287982"/>
          <a:ext cx="3888432" cy="4582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創価大学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国際基督教大学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足利大学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横浜商科大学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聖心女子大学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92603" y="221605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年におけるシリアからの留学生数（学部）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シリアから日本の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留学生人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19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685771"/>
              </p:ext>
            </p:extLst>
          </p:nvPr>
        </p:nvGraphicFramePr>
        <p:xfrm>
          <a:off x="4161072" y="2792874"/>
          <a:ext cx="4828956" cy="340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62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56930"/>
              </p:ext>
            </p:extLst>
          </p:nvPr>
        </p:nvGraphicFramePr>
        <p:xfrm>
          <a:off x="231641" y="1278079"/>
          <a:ext cx="3332248" cy="51841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6124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666124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北海道大学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東京藝術大学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明治大学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東京理科大学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81152"/>
                  </a:ext>
                </a:extLst>
              </a:tr>
              <a:tr h="398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京都芸術大学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747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936686" y="221605"/>
            <a:ext cx="617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UAE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からの留学生数（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大学院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UAE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留学生人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15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317034"/>
              </p:ext>
            </p:extLst>
          </p:nvPr>
        </p:nvGraphicFramePr>
        <p:xfrm>
          <a:off x="4250558" y="2726952"/>
          <a:ext cx="4713929" cy="351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49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6124"/>
              </p:ext>
            </p:extLst>
          </p:nvPr>
        </p:nvGraphicFramePr>
        <p:xfrm>
          <a:off x="231641" y="1287982"/>
          <a:ext cx="3888432" cy="4582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日本大学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神奈川工科大学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東京理科大学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法政大学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武蔵野大学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979166" y="221605"/>
            <a:ext cx="608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UAE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からの留学生数（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学部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UAE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58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204670"/>
              </p:ext>
            </p:extLst>
          </p:nvPr>
        </p:nvGraphicFramePr>
        <p:xfrm>
          <a:off x="4241571" y="2760217"/>
          <a:ext cx="4607154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216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04060"/>
              </p:ext>
            </p:extLst>
          </p:nvPr>
        </p:nvGraphicFramePr>
        <p:xfrm>
          <a:off x="231641" y="1287982"/>
          <a:ext cx="3888432" cy="4582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慶応義塾大学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名古屋商科大学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東京農業大学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信州大学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</a:rPr>
                        <a:t>京都工芸繊維大学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12266" y="221605"/>
            <a:ext cx="662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モロッコ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モロッコから日本の大学院への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41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34860"/>
              </p:ext>
            </p:extLst>
          </p:nvPr>
        </p:nvGraphicFramePr>
        <p:xfrm>
          <a:off x="4283968" y="2708920"/>
          <a:ext cx="47286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511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93641"/>
              </p:ext>
            </p:extLst>
          </p:nvPr>
        </p:nvGraphicFramePr>
        <p:xfrm>
          <a:off x="231641" y="1287982"/>
          <a:ext cx="3888432" cy="476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関西外国語大学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東洋大学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北海道大学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流通科学大学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第一工業大学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75585" y="221605"/>
            <a:ext cx="649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年におけるモロッコからの留学生数（学部）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モロッコから日本の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107431"/>
              </p:ext>
            </p:extLst>
          </p:nvPr>
        </p:nvGraphicFramePr>
        <p:xfrm>
          <a:off x="4242000" y="2760217"/>
          <a:ext cx="4916423" cy="347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6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115"/>
              </p:ext>
            </p:extLst>
          </p:nvPr>
        </p:nvGraphicFramePr>
        <p:xfrm>
          <a:off x="231634" y="1287982"/>
          <a:ext cx="3908318" cy="527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4159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54159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東京藝術大学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多摩美術大学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953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</a:rPr>
                        <a:t>沖縄学科技術大学院大学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</a:rPr>
                        <a:t>京都工芸繊維大学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961038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1746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日本大学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34458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36738" y="221605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年におけるイスラエルからの留学生数（大学院）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イスラエルから日本の大学院への留学生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6552893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316254"/>
              </p:ext>
            </p:extLst>
          </p:nvPr>
        </p:nvGraphicFramePr>
        <p:xfrm>
          <a:off x="4276724" y="2760217"/>
          <a:ext cx="4687763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232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33009"/>
              </p:ext>
            </p:extLst>
          </p:nvPr>
        </p:nvGraphicFramePr>
        <p:xfrm>
          <a:off x="231641" y="1287982"/>
          <a:ext cx="3888432" cy="38477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秋田大学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創価大学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00058" y="221605"/>
            <a:ext cx="68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年におけるイスラエルからの留学生数（学部）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イスラエルから日本の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78814"/>
              </p:ext>
            </p:extLst>
          </p:nvPr>
        </p:nvGraphicFramePr>
        <p:xfrm>
          <a:off x="4276725" y="2626516"/>
          <a:ext cx="4572000" cy="361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395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85320"/>
              </p:ext>
            </p:extLst>
          </p:nvPr>
        </p:nvGraphicFramePr>
        <p:xfrm>
          <a:off x="231641" y="1287982"/>
          <a:ext cx="3888432" cy="3665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慶応義塾大学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北海道大学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熊本大学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36737" y="221605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チュニジア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チュニジアから日本の大学院への留学生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34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772820"/>
              </p:ext>
            </p:extLst>
          </p:nvPr>
        </p:nvGraphicFramePr>
        <p:xfrm>
          <a:off x="4276724" y="2760217"/>
          <a:ext cx="4759771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443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47208"/>
              </p:ext>
            </p:extLst>
          </p:nvPr>
        </p:nvGraphicFramePr>
        <p:xfrm>
          <a:off x="231641" y="1287982"/>
          <a:ext cx="3888432" cy="4582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創価大学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北海道教育大学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東京外国語大学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横浜国立大学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62949" y="221605"/>
            <a:ext cx="632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年におけるエジプトからの留学生数（学部）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エジプトから日本の学部への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37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777812"/>
              </p:ext>
            </p:extLst>
          </p:nvPr>
        </p:nvGraphicFramePr>
        <p:xfrm>
          <a:off x="4211961" y="2626517"/>
          <a:ext cx="4824536" cy="369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38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88488"/>
              </p:ext>
            </p:extLst>
          </p:nvPr>
        </p:nvGraphicFramePr>
        <p:xfrm>
          <a:off x="231641" y="1287982"/>
          <a:ext cx="3888432" cy="24730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東京外国語大学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尚美学園大学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デジタルハリウッド大学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00057" y="221605"/>
            <a:ext cx="68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年におけるチュニジアからの留学生数（学部）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チュニジアから日本の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469681"/>
              </p:ext>
            </p:extLst>
          </p:nvPr>
        </p:nvGraphicFramePr>
        <p:xfrm>
          <a:off x="4281594" y="2852935"/>
          <a:ext cx="4682894" cy="347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76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407BD-EE7F-4F16-AAB5-BE73AF4101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31641" y="1287982"/>
          <a:ext cx="3888432" cy="3665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神戸大学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岡山大学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22500" y="221605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2020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年におけるからヨルダンの留学生数（大学院）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764704"/>
            <a:ext cx="182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TOP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大学院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ヨルダン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から日本の大学院への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留学生人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27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人中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出典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)JASSO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中東・北アフリカからの大学別国別外国人留学生数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2021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/>
          </p:nvPr>
        </p:nvGraphicFramePr>
        <p:xfrm>
          <a:off x="4237979" y="2856640"/>
          <a:ext cx="4636765" cy="373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46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407BD-EE7F-4F16-AAB5-BE73AF4101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31641" y="1287982"/>
          <a:ext cx="3888432" cy="1374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</a:rPr>
                        <a:t>１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拓殖大学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</a:rPr>
                        <a:t>１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99682" y="221605"/>
            <a:ext cx="724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2020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年におけるからのヨルダンからの留学生数（学部）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大学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ヨルダン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から日本の学部への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留学生人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人中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出典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)JASSO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中東・北アフリカからの大学別国別外国人留学生数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2021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日現在）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3923928" y="2732425"/>
          <a:ext cx="5040560" cy="369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033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56574"/>
              </p:ext>
            </p:extLst>
          </p:nvPr>
        </p:nvGraphicFramePr>
        <p:xfrm>
          <a:off x="231641" y="1287982"/>
          <a:ext cx="3888432" cy="22911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21323" y="221605"/>
            <a:ext cx="7204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アルジェリア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アルジェリアから日本の大学院への留学生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832446"/>
              </p:ext>
            </p:extLst>
          </p:nvPr>
        </p:nvGraphicFramePr>
        <p:xfrm>
          <a:off x="4276724" y="2760217"/>
          <a:ext cx="4687763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30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8493"/>
              </p:ext>
            </p:extLst>
          </p:nvPr>
        </p:nvGraphicFramePr>
        <p:xfrm>
          <a:off x="231641" y="1287982"/>
          <a:ext cx="3888432" cy="1374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創価大学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電気通信大学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84638" y="221605"/>
            <a:ext cx="707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年におけるアルジェリアからの留学生数（学部）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アルジェリアから日本の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74011"/>
              </p:ext>
            </p:extLst>
          </p:nvPr>
        </p:nvGraphicFramePr>
        <p:xfrm>
          <a:off x="4247922" y="2746829"/>
          <a:ext cx="4716566" cy="358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32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87100"/>
              </p:ext>
            </p:extLst>
          </p:nvPr>
        </p:nvGraphicFramePr>
        <p:xfrm>
          <a:off x="231641" y="1287982"/>
          <a:ext cx="3888432" cy="43059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岡山大学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10663" y="221605"/>
            <a:ext cx="662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イエメン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からの留学生数（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大学院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イエメンから日本の大学院への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277233"/>
              </p:ext>
            </p:extLst>
          </p:nvPr>
        </p:nvGraphicFramePr>
        <p:xfrm>
          <a:off x="4482955" y="2667984"/>
          <a:ext cx="4434513" cy="370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6462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82647"/>
              </p:ext>
            </p:extLst>
          </p:nvPr>
        </p:nvGraphicFramePr>
        <p:xfrm>
          <a:off x="231641" y="1287982"/>
          <a:ext cx="3888432" cy="29312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拓殖大学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埼玉工業大学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東京都市大学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千葉大学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65352" y="221605"/>
            <a:ext cx="631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年におけるイエメンからの留学生数（学部）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イエメンから日本の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>
                <a:solidFill>
                  <a:schemeClr val="tx1"/>
                </a:solidFill>
                <a:latin typeface="+mn-ea"/>
              </a:rPr>
              <a:t>5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632946"/>
              </p:ext>
            </p:extLst>
          </p:nvPr>
        </p:nvGraphicFramePr>
        <p:xfrm>
          <a:off x="4414212" y="2781109"/>
          <a:ext cx="4550276" cy="358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110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85215"/>
              </p:ext>
            </p:extLst>
          </p:nvPr>
        </p:nvGraphicFramePr>
        <p:xfrm>
          <a:off x="231641" y="1287982"/>
          <a:ext cx="3888432" cy="3389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東京外国語大学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東京医科歯科大学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千葉大学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67569" y="221605"/>
            <a:ext cx="651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年におけるイラクからの留学生数（大学院）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イラクから日本の大学院への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22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554208"/>
              </p:ext>
            </p:extLst>
          </p:nvPr>
        </p:nvGraphicFramePr>
        <p:xfrm>
          <a:off x="4414212" y="2760217"/>
          <a:ext cx="4434513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504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0004" y="221605"/>
            <a:ext cx="604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年におけるイラクからの留学生数（学部）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80728"/>
            <a:ext cx="7404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+mn-ea"/>
              </a:rPr>
              <a:t>2020</a:t>
            </a:r>
            <a:r>
              <a:rPr kumimoji="1" lang="ja-JP" altLang="en-US" dirty="0">
                <a:latin typeface="+mn-ea"/>
              </a:rPr>
              <a:t>年におけるイラクから日本の学部</a:t>
            </a:r>
            <a:r>
              <a:rPr kumimoji="1" lang="ja-JP" altLang="en-US" dirty="0" smtClean="0">
                <a:latin typeface="+mn-ea"/>
              </a:rPr>
              <a:t>へ</a:t>
            </a:r>
            <a:r>
              <a:rPr kumimoji="1" lang="ja-JP" altLang="en-US" dirty="0">
                <a:latin typeface="+mn-ea"/>
              </a:rPr>
              <a:t>の</a:t>
            </a:r>
            <a:r>
              <a:rPr kumimoji="1" lang="ja-JP" altLang="en-US" dirty="0" smtClean="0">
                <a:latin typeface="+mn-ea"/>
              </a:rPr>
              <a:t>留学生</a:t>
            </a:r>
            <a:r>
              <a:rPr kumimoji="1" lang="ja-JP" altLang="en-US" dirty="0">
                <a:latin typeface="+mn-ea"/>
              </a:rPr>
              <a:t>は</a:t>
            </a:r>
            <a:r>
              <a:rPr kumimoji="1" lang="en-US" altLang="ja-JP" dirty="0">
                <a:latin typeface="+mn-ea"/>
              </a:rPr>
              <a:t>0</a:t>
            </a:r>
            <a:r>
              <a:rPr kumimoji="1" lang="ja-JP" altLang="en-US" dirty="0">
                <a:latin typeface="+mn-ea"/>
              </a:rPr>
              <a:t>人</a:t>
            </a:r>
            <a:endParaRPr kumimoji="1" lang="en-US" altLang="ja-JP" dirty="0">
              <a:latin typeface="+mn-ea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554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2586"/>
              </p:ext>
            </p:extLst>
          </p:nvPr>
        </p:nvGraphicFramePr>
        <p:xfrm>
          <a:off x="231641" y="1287982"/>
          <a:ext cx="3888432" cy="52224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岡山大学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大学院大学至善館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産業医科大学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38152" y="221605"/>
            <a:ext cx="717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年におけるパレスチナからの留学生数（大学院）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パレスチナから日本の大学院への留学生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32015"/>
              </p:ext>
            </p:extLst>
          </p:nvPr>
        </p:nvGraphicFramePr>
        <p:xfrm>
          <a:off x="4414212" y="2760217"/>
          <a:ext cx="4550276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92634"/>
              </p:ext>
            </p:extLst>
          </p:nvPr>
        </p:nvGraphicFramePr>
        <p:xfrm>
          <a:off x="231639" y="1287982"/>
          <a:ext cx="3908312" cy="5174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415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5415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慶応義塾大学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東京海洋大学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岡山大学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新潟大学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757613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43712" y="221605"/>
            <a:ext cx="635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年におけるトルコからの留学生数（大学院）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トルコから日本の大学院への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117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302858"/>
              </p:ext>
            </p:extLst>
          </p:nvPr>
        </p:nvGraphicFramePr>
        <p:xfrm>
          <a:off x="4355976" y="2679752"/>
          <a:ext cx="4656398" cy="368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82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78961"/>
              </p:ext>
            </p:extLst>
          </p:nvPr>
        </p:nvGraphicFramePr>
        <p:xfrm>
          <a:off x="231641" y="1287982"/>
          <a:ext cx="3888432" cy="916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国士舘大学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72806" y="221605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年におけるパレスチナからの留学生数（学部）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089"/>
              <a:gd name="adj2" fmla="val -210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パレスチナから日本の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</p:spTree>
    <p:extLst>
      <p:ext uri="{BB962C8B-B14F-4D97-AF65-F5344CB8AC3E}">
        <p14:creationId xmlns:p14="http://schemas.microsoft.com/office/powerpoint/2010/main" val="149481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14005"/>
              </p:ext>
            </p:extLst>
          </p:nvPr>
        </p:nvGraphicFramePr>
        <p:xfrm>
          <a:off x="231639" y="1287982"/>
          <a:ext cx="3908312" cy="5040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415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5415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慶応義塾大学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神戸大学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日本大学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20653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13067" y="221605"/>
            <a:ext cx="662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年におけるレバノンからの留学生数（大学院）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レバノンから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14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438981"/>
              </p:ext>
            </p:extLst>
          </p:nvPr>
        </p:nvGraphicFramePr>
        <p:xfrm>
          <a:off x="4414212" y="2760217"/>
          <a:ext cx="4622284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67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75921"/>
              </p:ext>
            </p:extLst>
          </p:nvPr>
        </p:nvGraphicFramePr>
        <p:xfrm>
          <a:off x="231641" y="1287982"/>
          <a:ext cx="3888432" cy="10983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デジタルハリウッド大学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46917" y="221605"/>
            <a:ext cx="635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年におけるレバノンからの留学生数（学部）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70387"/>
              <a:gd name="adj2" fmla="val 3097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レバノンから日本の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</p:spTree>
    <p:extLst>
      <p:ext uri="{BB962C8B-B14F-4D97-AF65-F5344CB8AC3E}">
        <p14:creationId xmlns:p14="http://schemas.microsoft.com/office/powerpoint/2010/main" val="231490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78800"/>
              </p:ext>
            </p:extLst>
          </p:nvPr>
        </p:nvGraphicFramePr>
        <p:xfrm>
          <a:off x="231641" y="1287982"/>
          <a:ext cx="3888432" cy="50405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慶応義塾大学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横浜国立大学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宇都宮大学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56161" y="221605"/>
            <a:ext cx="673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年におけるオマーンからの留学生数（大学院）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オマーンから日本の大学院への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94628"/>
              </p:ext>
            </p:extLst>
          </p:nvPr>
        </p:nvGraphicFramePr>
        <p:xfrm>
          <a:off x="4414212" y="2924944"/>
          <a:ext cx="46222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92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3012"/>
              </p:ext>
            </p:extLst>
          </p:nvPr>
        </p:nvGraphicFramePr>
        <p:xfrm>
          <a:off x="231641" y="1287982"/>
          <a:ext cx="3888432" cy="1374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中京大学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19478" y="221605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年におけるオマーンからの留学生数（学部）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オマーンから日本の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897043"/>
              </p:ext>
            </p:extLst>
          </p:nvPr>
        </p:nvGraphicFramePr>
        <p:xfrm>
          <a:off x="4414212" y="2852935"/>
          <a:ext cx="4550276" cy="347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532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1687"/>
              </p:ext>
            </p:extLst>
          </p:nvPr>
        </p:nvGraphicFramePr>
        <p:xfrm>
          <a:off x="231631" y="1287983"/>
          <a:ext cx="4196352" cy="39412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817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209817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585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東京医科歯科大学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19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北海道大学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11090" y="221605"/>
            <a:ext cx="70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年におけるクウェートからの留学生数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クウェート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日本の大学院へ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13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50646"/>
              </p:ext>
            </p:extLst>
          </p:nvPr>
        </p:nvGraphicFramePr>
        <p:xfrm>
          <a:off x="4276724" y="2761231"/>
          <a:ext cx="4687763" cy="36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922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55826"/>
              </p:ext>
            </p:extLst>
          </p:nvPr>
        </p:nvGraphicFramePr>
        <p:xfrm>
          <a:off x="231641" y="1287982"/>
          <a:ext cx="3888432" cy="916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43524" y="221605"/>
            <a:ext cx="655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年におけるクウェートからの留学生数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951"/>
              <a:gd name="adj2" fmla="val 127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クウェートから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</p:spTree>
    <p:extLst>
      <p:ext uri="{BB962C8B-B14F-4D97-AF65-F5344CB8AC3E}">
        <p14:creationId xmlns:p14="http://schemas.microsoft.com/office/powerpoint/2010/main" val="2725390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03180"/>
              </p:ext>
            </p:extLst>
          </p:nvPr>
        </p:nvGraphicFramePr>
        <p:xfrm>
          <a:off x="231641" y="1287982"/>
          <a:ext cx="3888432" cy="1374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横浜国立大学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72993" y="221605"/>
            <a:ext cx="670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年におけるカタールからの留学生数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カタールから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31890"/>
              </p:ext>
            </p:extLst>
          </p:nvPr>
        </p:nvGraphicFramePr>
        <p:xfrm>
          <a:off x="4414212" y="2852935"/>
          <a:ext cx="4550276" cy="347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77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18546"/>
              </p:ext>
            </p:extLst>
          </p:nvPr>
        </p:nvGraphicFramePr>
        <p:xfrm>
          <a:off x="231641" y="1287982"/>
          <a:ext cx="3888432" cy="916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27683" y="221605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年におけるカタールからの留学生数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9813"/>
              <a:gd name="adj2" fmla="val 383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カタールから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</p:spTree>
    <p:extLst>
      <p:ext uri="{BB962C8B-B14F-4D97-AF65-F5344CB8AC3E}">
        <p14:creationId xmlns:p14="http://schemas.microsoft.com/office/powerpoint/2010/main" val="905447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8610"/>
              </p:ext>
            </p:extLst>
          </p:nvPr>
        </p:nvGraphicFramePr>
        <p:xfrm>
          <a:off x="231641" y="1287982"/>
          <a:ext cx="3888432" cy="41240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同志社大学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長崎大学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名古屋商科大学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滋賀医科大学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05478" y="221605"/>
            <a:ext cx="7035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年におけるバーレーンからの留学生数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バーレーンから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日本の大学院へ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276763"/>
              </p:ext>
            </p:extLst>
          </p:nvPr>
        </p:nvGraphicFramePr>
        <p:xfrm>
          <a:off x="4276725" y="2746829"/>
          <a:ext cx="4572000" cy="361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82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94522"/>
              </p:ext>
            </p:extLst>
          </p:nvPr>
        </p:nvGraphicFramePr>
        <p:xfrm>
          <a:off x="234480" y="1287982"/>
          <a:ext cx="3905472" cy="32931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273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5273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新潟大学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東京外国語大学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東京学芸大学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慶応義塾大学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907032" y="221605"/>
            <a:ext cx="623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年におけるトルコからの留学生数（学部）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トルコ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73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179389"/>
              </p:ext>
            </p:extLst>
          </p:nvPr>
        </p:nvGraphicFramePr>
        <p:xfrm>
          <a:off x="4246687" y="2730805"/>
          <a:ext cx="4897313" cy="347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787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32692"/>
              </p:ext>
            </p:extLst>
          </p:nvPr>
        </p:nvGraphicFramePr>
        <p:xfrm>
          <a:off x="231641" y="1287982"/>
          <a:ext cx="3888432" cy="916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東京国際大学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68798" y="221605"/>
            <a:ext cx="690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年におけるバーレーンからの留学生数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7227"/>
              <a:gd name="adj2" fmla="val -210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バーレーンから日本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の学部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</p:spTree>
    <p:extLst>
      <p:ext uri="{BB962C8B-B14F-4D97-AF65-F5344CB8AC3E}">
        <p14:creationId xmlns:p14="http://schemas.microsoft.com/office/powerpoint/2010/main" val="119370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43628"/>
              </p:ext>
            </p:extLst>
          </p:nvPr>
        </p:nvGraphicFramePr>
        <p:xfrm>
          <a:off x="231641" y="1287982"/>
          <a:ext cx="3888432" cy="1832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東京医科大学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国際基督教大学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34093" y="221605"/>
            <a:ext cx="637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年におけるリビアからの留学生数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リビアから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15866"/>
              </p:ext>
            </p:extLst>
          </p:nvPr>
        </p:nvGraphicFramePr>
        <p:xfrm>
          <a:off x="4414212" y="2760217"/>
          <a:ext cx="4434513" cy="35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08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7412" y="221605"/>
            <a:ext cx="625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年におけるリビアからの留学生数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980728"/>
            <a:ext cx="778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n-ea"/>
              </a:rPr>
              <a:t>2020</a:t>
            </a:r>
            <a:r>
              <a:rPr kumimoji="1" lang="ja-JP" altLang="en-US" dirty="0">
                <a:latin typeface="+mn-ea"/>
              </a:rPr>
              <a:t>年に</a:t>
            </a:r>
            <a:r>
              <a:rPr kumimoji="1" lang="ja-JP" altLang="en-US" dirty="0" smtClean="0">
                <a:latin typeface="+mn-ea"/>
              </a:rPr>
              <a:t>おける</a:t>
            </a:r>
            <a:r>
              <a:rPr kumimoji="1" lang="ja-JP" altLang="en-US" dirty="0">
                <a:latin typeface="+mn-ea"/>
              </a:rPr>
              <a:t>リビア</a:t>
            </a:r>
            <a:r>
              <a:rPr kumimoji="1" lang="ja-JP" altLang="en-US" dirty="0" smtClean="0">
                <a:latin typeface="+mn-ea"/>
              </a:rPr>
              <a:t>から</a:t>
            </a:r>
            <a:r>
              <a:rPr kumimoji="1" lang="ja-JP" altLang="en-US" dirty="0">
                <a:latin typeface="+mn-ea"/>
              </a:rPr>
              <a:t>日本の学部への留学生は</a:t>
            </a:r>
            <a:r>
              <a:rPr kumimoji="1" lang="en-US" altLang="ja-JP" dirty="0">
                <a:latin typeface="+mn-ea"/>
              </a:rPr>
              <a:t>0</a:t>
            </a:r>
            <a:r>
              <a:rPr kumimoji="1" lang="ja-JP" altLang="en-US" dirty="0" smtClean="0">
                <a:latin typeface="+mn-ea"/>
              </a:rPr>
              <a:t>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94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62678"/>
              </p:ext>
            </p:extLst>
          </p:nvPr>
        </p:nvGraphicFramePr>
        <p:xfrm>
          <a:off x="231641" y="1287975"/>
          <a:ext cx="3476264" cy="51742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8132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738132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6566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東京医科歯科大学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北海道大学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工学院大学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早稲田大学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上智大学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910867"/>
                  </a:ext>
                </a:extLst>
              </a:tr>
              <a:tr h="3764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室蘭工業大学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65512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46594" y="221605"/>
            <a:ext cx="755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年におけるサウジアラビアからの留学生数（大学院）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サウジアラビアから日本の大学院への留学生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68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994770"/>
              </p:ext>
            </p:extLst>
          </p:nvPr>
        </p:nvGraphicFramePr>
        <p:xfrm>
          <a:off x="4046873" y="2776849"/>
          <a:ext cx="5097127" cy="353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576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55331"/>
              </p:ext>
            </p:extLst>
          </p:nvPr>
        </p:nvGraphicFramePr>
        <p:xfrm>
          <a:off x="231641" y="1287982"/>
          <a:ext cx="3888432" cy="4582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埼玉工業大学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足利大学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神奈川工科大学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東京都市大学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東京国際大学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拓殖大学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09914" y="221605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年におけるサウジアラビアからの留学生数（学部）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サウジアラビアから日本の</a:t>
            </a:r>
            <a:r>
              <a:rPr kumimoji="1" lang="ja-JP" altLang="en-US" sz="1800" dirty="0">
                <a:solidFill>
                  <a:schemeClr val="tx1"/>
                </a:solidFill>
                <a:latin typeface="+mn-ea"/>
              </a:rPr>
              <a:t>学部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118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119150"/>
              </p:ext>
            </p:extLst>
          </p:nvPr>
        </p:nvGraphicFramePr>
        <p:xfrm>
          <a:off x="4316264" y="2760217"/>
          <a:ext cx="4827736" cy="356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06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00272"/>
              </p:ext>
            </p:extLst>
          </p:nvPr>
        </p:nvGraphicFramePr>
        <p:xfrm>
          <a:off x="231641" y="1287982"/>
          <a:ext cx="3888432" cy="50405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京都大学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東京工業大学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九州大学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長崎大学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905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835696" y="221605"/>
            <a:ext cx="637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年におけるイラン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から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イランから日本の大学院への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140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09166"/>
              </p:ext>
            </p:extLst>
          </p:nvPr>
        </p:nvGraphicFramePr>
        <p:xfrm>
          <a:off x="4211960" y="2667984"/>
          <a:ext cx="4932040" cy="370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39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97108"/>
              </p:ext>
            </p:extLst>
          </p:nvPr>
        </p:nvGraphicFramePr>
        <p:xfrm>
          <a:off x="231641" y="1287982"/>
          <a:ext cx="3888432" cy="38477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大阪大学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東北大学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東京外国語大学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倉敷芸術大学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5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11466" y="221605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年におけるからイランからの留学生数（学部）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イランから日本の学部への</a:t>
            </a:r>
            <a:endParaRPr kumimoji="1"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留学生人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29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94509"/>
              </p:ext>
            </p:extLst>
          </p:nvPr>
        </p:nvGraphicFramePr>
        <p:xfrm>
          <a:off x="4089413" y="2760217"/>
          <a:ext cx="4759312" cy="370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95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407BD-EE7F-4F16-AAB5-BE73AF4101F1}" type="slidenum">
              <a:rPr lang="en-US" altLang="ja-JP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30499"/>
              </p:ext>
            </p:extLst>
          </p:nvPr>
        </p:nvGraphicFramePr>
        <p:xfrm>
          <a:off x="231639" y="1287982"/>
          <a:ext cx="3908312" cy="50405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4156">
                  <a:extLst>
                    <a:ext uri="{9D8B030D-6E8A-4147-A177-3AD203B41FA5}">
                      <a16:colId xmlns:a16="http://schemas.microsoft.com/office/drawing/2014/main" val="3373270026"/>
                    </a:ext>
                  </a:extLst>
                </a:gridCol>
                <a:gridCol w="1954156">
                  <a:extLst>
                    <a:ext uri="{9D8B030D-6E8A-4147-A177-3AD203B41FA5}">
                      <a16:colId xmlns:a16="http://schemas.microsoft.com/office/drawing/2014/main" val="2485073882"/>
                    </a:ext>
                  </a:extLst>
                </a:gridCol>
              </a:tblGrid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大学名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人数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02031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琉球大学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05736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広島大学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10176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熊本大学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3860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筑波大学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037770"/>
                  </a:ext>
                </a:extLst>
              </a:tr>
              <a:tr h="6772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立命館アジア太平洋大学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25741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宮崎大学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2757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名古屋大学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47890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東海大学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61379"/>
                  </a:ext>
                </a:extLst>
              </a:tr>
              <a:tr h="484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豊橋技術科大学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4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05717" y="221605"/>
            <a:ext cx="763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年におけるアフガニスタンからの留学生数（大学院）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641" y="82631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大学院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970799" y="1287982"/>
            <a:ext cx="3458826" cy="1338535"/>
          </a:xfrm>
          <a:prstGeom prst="wedgeRoundRectCallout">
            <a:avLst>
              <a:gd name="adj1" fmla="val -68376"/>
              <a:gd name="adj2" fmla="val 476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アフガニスタンから日本の大学院への留学生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+mn-ea"/>
              </a:rPr>
              <a:t>129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+mn-ea"/>
              </a:rPr>
              <a:t>人中</a:t>
            </a:r>
            <a:endParaRPr kumimoji="1" lang="ja-JP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" y="6462245"/>
            <a:ext cx="5408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ja-JP" altLang="en-US" sz="1100" dirty="0"/>
              <a:t>出典</a:t>
            </a:r>
            <a:r>
              <a:rPr kumimoji="1" lang="en-US" altLang="ja-JP" sz="1100" dirty="0"/>
              <a:t>)JASSO</a:t>
            </a:r>
            <a:r>
              <a:rPr kumimoji="1" lang="ja-JP" altLang="en-US" sz="1100" dirty="0"/>
              <a:t>　中東・北アフリカからの大学別国別外国人留学生数</a:t>
            </a:r>
            <a:r>
              <a:rPr kumimoji="1" lang="en-US" altLang="ja-JP" sz="1100" dirty="0" smtClean="0"/>
              <a:t>2021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/>
              <a:t>5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日現在）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162088"/>
              </p:ext>
            </p:extLst>
          </p:nvPr>
        </p:nvGraphicFramePr>
        <p:xfrm>
          <a:off x="4276725" y="2626517"/>
          <a:ext cx="4572000" cy="370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418387"/>
      </p:ext>
    </p:extLst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ユーザー定義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ユーザー定義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FF0000"/>
    </a:accent2>
    <a:accent3>
      <a:srgbClr val="FFC000"/>
    </a:accent3>
    <a:accent4>
      <a:srgbClr val="FFFF00"/>
    </a:accent4>
    <a:accent5>
      <a:srgbClr val="92D050"/>
    </a:accent5>
    <a:accent6>
      <a:srgbClr val="00B050"/>
    </a:accent6>
    <a:hlink>
      <a:srgbClr val="0070C0"/>
    </a:hlink>
    <a:folHlink>
      <a:srgbClr val="7030A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2647</Words>
  <Application>Microsoft Office PowerPoint</Application>
  <PresentationFormat>画面に合わせる (4:3)</PresentationFormat>
  <Paragraphs>950</Paragraphs>
  <Slides>42</Slides>
  <Notes>42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5" baseType="lpstr">
      <vt:lpstr>ＭＳ Ｐゴシック</vt:lpstr>
      <vt:lpstr>Arial</vt:lpstr>
      <vt:lpstr>新しいプレゼンテーション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Ihara .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UIプロジェクトX</dc:title>
  <dc:creator>森永 正樹</dc:creator>
  <cp:lastModifiedBy>船津 依里</cp:lastModifiedBy>
  <cp:revision>144</cp:revision>
  <cp:lastPrinted>2013-02-26T06:20:36Z</cp:lastPrinted>
  <dcterms:created xsi:type="dcterms:W3CDTF">2007-10-25T08:30:33Z</dcterms:created>
  <dcterms:modified xsi:type="dcterms:W3CDTF">2021-07-28T06:32:49Z</dcterms:modified>
</cp:coreProperties>
</file>